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75"/>
  </p:notes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 id="280" r:id="rId60"/>
    <p:sldId id="281" r:id="rId61"/>
    <p:sldId id="282" r:id="rId62"/>
    <p:sldId id="283" r:id="rId63"/>
    <p:sldId id="284" r:id="rId64"/>
    <p:sldId id="285" r:id="rId65"/>
    <p:sldId id="286" r:id="rId66"/>
    <p:sldId id="287" r:id="rId67"/>
    <p:sldId id="288" r:id="rId68"/>
    <p:sldId id="289" r:id="rId69"/>
    <p:sldId id="290" r:id="rId70"/>
    <p:sldId id="291" r:id="rId71"/>
    <p:sldId id="292" r:id="rId72"/>
    <p:sldId id="293" r:id="rId73"/>
    <p:sldId id="294" r:id="rId7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T Serif" charset="1" panose="020A0603040505020204"/>
      <p:regular r:id="rId10"/>
    </p:embeddedFont>
    <p:embeddedFont>
      <p:font typeface="PT Serif Bold" charset="1" panose="020A0703040505020204"/>
      <p:regular r:id="rId11"/>
    </p:embeddedFont>
    <p:embeddedFont>
      <p:font typeface="PT Serif Italics" charset="1" panose="020A0603040505090204"/>
      <p:regular r:id="rId12"/>
    </p:embeddedFont>
    <p:embeddedFont>
      <p:font typeface="PT Serif Bold Italics" charset="1" panose="020A0703040505090204"/>
      <p:regular r:id="rId13"/>
    </p:embeddedFont>
    <p:embeddedFont>
      <p:font typeface="Droid Serif" charset="1" panose="02020600060500020200"/>
      <p:regular r:id="rId14"/>
    </p:embeddedFont>
    <p:embeddedFont>
      <p:font typeface="Droid Serif Bold" charset="1" panose="02020800060500020200"/>
      <p:regular r:id="rId15"/>
    </p:embeddedFont>
    <p:embeddedFont>
      <p:font typeface="Droid Serif Italics" charset="1" panose="02020600060500090200"/>
      <p:regular r:id="rId16"/>
    </p:embeddedFont>
    <p:embeddedFont>
      <p:font typeface="Droid Serif Bold Italics" charset="1" panose="02020800060500090200"/>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
      <p:font typeface="Canva Sans Medium" charset="1" panose="020B0603030501040103"/>
      <p:regular r:id="rId26"/>
    </p:embeddedFont>
    <p:embeddedFont>
      <p:font typeface="Canva Sans Medium Italics" charset="1" panose="020B0603030501040103"/>
      <p:regular r:id="rId27"/>
    </p:embeddedFont>
    <p:embeddedFont>
      <p:font typeface="Open Sans" charset="1" panose="020B0606030504020204"/>
      <p:regular r:id="rId28"/>
    </p:embeddedFont>
    <p:embeddedFont>
      <p:font typeface="Open Sans Bold" charset="1" panose="020B0806030504020204"/>
      <p:regular r:id="rId29"/>
    </p:embeddedFont>
    <p:embeddedFont>
      <p:font typeface="Open Sans Italics" charset="1" panose="020B0606030504020204"/>
      <p:regular r:id="rId30"/>
    </p:embeddedFont>
    <p:embeddedFont>
      <p:font typeface="Open Sans Bold Italics" charset="1" panose="020B0806030504020204"/>
      <p:regular r:id="rId31"/>
    </p:embeddedFont>
    <p:embeddedFont>
      <p:font typeface="Open Sans Light" charset="1" panose="020B0306030504020204"/>
      <p:regular r:id="rId32"/>
    </p:embeddedFont>
    <p:embeddedFont>
      <p:font typeface="Open Sans Light Italics" charset="1" panose="020B0306030504020204"/>
      <p:regular r:id="rId33"/>
    </p:embeddedFont>
    <p:embeddedFont>
      <p:font typeface="Open Sans Ultra-Bold" charset="1" panose="00000000000000000000"/>
      <p:regular r:id="rId34"/>
    </p:embeddedFont>
    <p:embeddedFont>
      <p:font typeface="Open Sans Ultra-Bold Italics"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slides/slide19.xml" Type="http://schemas.openxmlformats.org/officeDocument/2006/relationships/slide"/><Relationship Id="rId55" Target="slides/slide20.xml" Type="http://schemas.openxmlformats.org/officeDocument/2006/relationships/slide"/><Relationship Id="rId56" Target="slides/slide21.xml" Type="http://schemas.openxmlformats.org/officeDocument/2006/relationships/slide"/><Relationship Id="rId57" Target="slides/slide22.xml" Type="http://schemas.openxmlformats.org/officeDocument/2006/relationships/slide"/><Relationship Id="rId58" Target="slides/slide23.xml" Type="http://schemas.openxmlformats.org/officeDocument/2006/relationships/slide"/><Relationship Id="rId59" Target="slides/slide24.xml" Type="http://schemas.openxmlformats.org/officeDocument/2006/relationships/slide"/><Relationship Id="rId6" Target="fonts/font6.fntdata" Type="http://schemas.openxmlformats.org/officeDocument/2006/relationships/font"/><Relationship Id="rId60" Target="slides/slide25.xml" Type="http://schemas.openxmlformats.org/officeDocument/2006/relationships/slide"/><Relationship Id="rId61" Target="slides/slide26.xml" Type="http://schemas.openxmlformats.org/officeDocument/2006/relationships/slide"/><Relationship Id="rId62" Target="slides/slide27.xml" Type="http://schemas.openxmlformats.org/officeDocument/2006/relationships/slide"/><Relationship Id="rId63" Target="slides/slide28.xml" Type="http://schemas.openxmlformats.org/officeDocument/2006/relationships/slide"/><Relationship Id="rId64" Target="slides/slide29.xml" Type="http://schemas.openxmlformats.org/officeDocument/2006/relationships/slide"/><Relationship Id="rId65" Target="slides/slide30.xml" Type="http://schemas.openxmlformats.org/officeDocument/2006/relationships/slide"/><Relationship Id="rId66" Target="slides/slide31.xml" Type="http://schemas.openxmlformats.org/officeDocument/2006/relationships/slide"/><Relationship Id="rId67" Target="slides/slide32.xml" Type="http://schemas.openxmlformats.org/officeDocument/2006/relationships/slide"/><Relationship Id="rId68" Target="slides/slide33.xml" Type="http://schemas.openxmlformats.org/officeDocument/2006/relationships/slide"/><Relationship Id="rId69" Target="slides/slide34.xml" Type="http://schemas.openxmlformats.org/officeDocument/2006/relationships/slide"/><Relationship Id="rId7" Target="fonts/font7.fntdata" Type="http://schemas.openxmlformats.org/officeDocument/2006/relationships/font"/><Relationship Id="rId70" Target="slides/slide35.xml" Type="http://schemas.openxmlformats.org/officeDocument/2006/relationships/slide"/><Relationship Id="rId71" Target="slides/slide36.xml" Type="http://schemas.openxmlformats.org/officeDocument/2006/relationships/slide"/><Relationship Id="rId72" Target="slides/slide37.xml" Type="http://schemas.openxmlformats.org/officeDocument/2006/relationships/slide"/><Relationship Id="rId73" Target="slides/slide38.xml" Type="http://schemas.openxmlformats.org/officeDocument/2006/relationships/slide"/><Relationship Id="rId74" Target="slides/slide39.xml" Type="http://schemas.openxmlformats.org/officeDocument/2006/relationships/slide"/><Relationship Id="rId75" Target="notesMasters/notesMaster1.xml" Type="http://schemas.openxmlformats.org/officeDocument/2006/relationships/notesMaster"/><Relationship Id="rId76" Target="theme/theme2.xml" Type="http://schemas.openxmlformats.org/officeDocument/2006/relationships/theme"/><Relationship Id="rId77" Target="notesSlides/notesSlide1.xml" Type="http://schemas.openxmlformats.org/officeDocument/2006/relationships/notesSlide"/><Relationship Id="rId78" Target="notesSlides/notesSlide2.xml" Type="http://schemas.openxmlformats.org/officeDocument/2006/relationships/notesSlide"/><Relationship Id="rId79" Target="notesSlides/notesSlide3.xml" Type="http://schemas.openxmlformats.org/officeDocument/2006/relationships/notesSlide"/><Relationship Id="rId8" Target="fonts/font8.fntdata" Type="http://schemas.openxmlformats.org/officeDocument/2006/relationships/font"/><Relationship Id="rId80" Target="notesSlides/notesSlide4.xml" Type="http://schemas.openxmlformats.org/officeDocument/2006/relationships/notesSlide"/><Relationship Id="rId81" Target="notesSlides/notesSlide5.xml" Type="http://schemas.openxmlformats.org/officeDocument/2006/relationships/notesSlide"/><Relationship Id="rId82" Target="notesSlides/notesSlide6.xml" Type="http://schemas.openxmlformats.org/officeDocument/2006/relationships/notesSlide"/><Relationship Id="rId83" Target="notesSlides/notesSlide7.xml" Type="http://schemas.openxmlformats.org/officeDocument/2006/relationships/notesSlide"/><Relationship Id="rId84" Target="notesSlides/notesSlide8.xml" Type="http://schemas.openxmlformats.org/officeDocument/2006/relationships/notesSlide"/><Relationship Id="rId85" Target="notesSlides/notesSlide9.xml" Type="http://schemas.openxmlformats.org/officeDocument/2006/relationships/notesSlide"/><Relationship Id="rId86" Target="notesSlides/notesSlide10.xml" Type="http://schemas.openxmlformats.org/officeDocument/2006/relationships/notesSlide"/><Relationship Id="rId87" Target="notesSlides/notesSlide11.xml" Type="http://schemas.openxmlformats.org/officeDocument/2006/relationships/notesSlide"/><Relationship Id="rId88" Target="notesSlides/notesSlide12.xml" Type="http://schemas.openxmlformats.org/officeDocument/2006/relationships/notesSlide"/><Relationship Id="rId89" Target="notesSlides/notesSlide13.xml" Type="http://schemas.openxmlformats.org/officeDocument/2006/relationships/notesSlide"/><Relationship Id="rId9" Target="fonts/font9.fntdata" Type="http://schemas.openxmlformats.org/officeDocument/2006/relationships/font"/><Relationship Id="rId90" Target="notesSlides/notesSlide14.xml" Type="http://schemas.openxmlformats.org/officeDocument/2006/relationships/notesSlide"/><Relationship Id="rId91" Target="notesSlides/notesSlide15.xml" Type="http://schemas.openxmlformats.org/officeDocument/2006/relationships/notesSlide"/><Relationship Id="rId92" Target="notesSlides/notesSlide16.xml" Type="http://schemas.openxmlformats.org/officeDocument/2006/relationships/note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where it can classify new images based on their textual descriptions without the need for explicit training on specific image classes.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9.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20.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1.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22.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23.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24.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25.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 Id="rId6"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18269">
            <a:off x="9257892" y="3220938"/>
            <a:ext cx="14910700" cy="12118332"/>
          </a:xfrm>
          <a:custGeom>
            <a:avLst/>
            <a:gdLst/>
            <a:ahLst/>
            <a:cxnLst/>
            <a:rect r="r" b="b" t="t" l="l"/>
            <a:pathLst>
              <a:path h="12118332" w="14910700">
                <a:moveTo>
                  <a:pt x="0" y="0"/>
                </a:moveTo>
                <a:lnTo>
                  <a:pt x="14910700" y="0"/>
                </a:lnTo>
                <a:lnTo>
                  <a:pt x="14910700" y="12118333"/>
                </a:lnTo>
                <a:lnTo>
                  <a:pt x="0" y="121183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3237838" y="5191125"/>
            <a:ext cx="10679538" cy="0"/>
          </a:xfrm>
          <a:prstGeom prst="line">
            <a:avLst/>
          </a:prstGeom>
          <a:ln cap="rnd" w="95250">
            <a:solidFill>
              <a:srgbClr val="283035"/>
            </a:solidFill>
            <a:prstDash val="solid"/>
            <a:headEnd type="none" len="sm" w="sm"/>
            <a:tailEnd type="none" len="sm" w="sm"/>
          </a:ln>
        </p:spPr>
      </p:sp>
      <p:sp>
        <p:nvSpPr>
          <p:cNvPr name="Freeform 4" id="4"/>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5" id="5"/>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TextBox 6" id="6"/>
          <p:cNvSpPr txBox="true"/>
          <p:nvPr/>
        </p:nvSpPr>
        <p:spPr>
          <a:xfrm rot="0">
            <a:off x="1133202" y="3398356"/>
            <a:ext cx="15580040" cy="930257"/>
          </a:xfrm>
          <a:prstGeom prst="rect">
            <a:avLst/>
          </a:prstGeom>
        </p:spPr>
        <p:txBody>
          <a:bodyPr anchor="t" rtlCol="false" tIns="0" lIns="0" bIns="0" rIns="0">
            <a:spAutoFit/>
          </a:bodyPr>
          <a:lstStyle/>
          <a:p>
            <a:pPr>
              <a:lnSpc>
                <a:spcPts val="7600"/>
              </a:lnSpc>
            </a:pPr>
            <a:r>
              <a:rPr lang="en-US" sz="5000">
                <a:solidFill>
                  <a:srgbClr val="283035"/>
                </a:solidFill>
                <a:latin typeface="Droid Serif Bold"/>
              </a:rPr>
              <a:t>RFM Customer Segmentation &amp; Cohort Analysis</a:t>
            </a:r>
          </a:p>
        </p:txBody>
      </p:sp>
      <p:sp>
        <p:nvSpPr>
          <p:cNvPr name="TextBox 7" id="7"/>
          <p:cNvSpPr txBox="true"/>
          <p:nvPr/>
        </p:nvSpPr>
        <p:spPr>
          <a:xfrm rot="0">
            <a:off x="6506016" y="5836306"/>
            <a:ext cx="4143182" cy="652145"/>
          </a:xfrm>
          <a:prstGeom prst="rect">
            <a:avLst/>
          </a:prstGeom>
        </p:spPr>
        <p:txBody>
          <a:bodyPr anchor="t" rtlCol="false" tIns="0" lIns="0" bIns="0" rIns="0">
            <a:spAutoFit/>
          </a:bodyPr>
          <a:lstStyle/>
          <a:p>
            <a:pPr algn="ctr">
              <a:lnSpc>
                <a:spcPts val="4839"/>
              </a:lnSpc>
            </a:pPr>
            <a:r>
              <a:rPr lang="en-US" sz="3999">
                <a:solidFill>
                  <a:srgbClr val="7F7365"/>
                </a:solidFill>
                <a:latin typeface="Poppins"/>
              </a:rPr>
              <a:t>By: G-1  Team </a:t>
            </a:r>
          </a:p>
        </p:txBody>
      </p:sp>
      <p:sp>
        <p:nvSpPr>
          <p:cNvPr name="TextBox 8" id="8"/>
          <p:cNvSpPr txBox="true"/>
          <p:nvPr/>
        </p:nvSpPr>
        <p:spPr>
          <a:xfrm rot="0">
            <a:off x="457901" y="6224291"/>
            <a:ext cx="4783099" cy="3655061"/>
          </a:xfrm>
          <a:prstGeom prst="rect">
            <a:avLst/>
          </a:prstGeom>
        </p:spPr>
        <p:txBody>
          <a:bodyPr anchor="t" rtlCol="false" tIns="0" lIns="0" bIns="0" rIns="0">
            <a:spAutoFit/>
          </a:bodyPr>
          <a:lstStyle/>
          <a:p>
            <a:pPr>
              <a:lnSpc>
                <a:spcPts val="2900"/>
              </a:lnSpc>
            </a:pPr>
            <a:r>
              <a:rPr lang="en-US" sz="2900">
                <a:solidFill>
                  <a:srgbClr val="000000"/>
                </a:solidFill>
                <a:latin typeface="Droid Serif Bold"/>
              </a:rPr>
              <a:t>Noura Alajmi</a:t>
            </a:r>
          </a:p>
          <a:p>
            <a:pPr>
              <a:lnSpc>
                <a:spcPts val="2900"/>
              </a:lnSpc>
            </a:pPr>
            <a:r>
              <a:rPr lang="en-US" sz="2900">
                <a:solidFill>
                  <a:srgbClr val="000000"/>
                </a:solidFill>
                <a:latin typeface="Droid Serif Bold"/>
              </a:rPr>
              <a:t>Hibah Sindi</a:t>
            </a:r>
          </a:p>
          <a:p>
            <a:pPr>
              <a:lnSpc>
                <a:spcPts val="2900"/>
              </a:lnSpc>
            </a:pPr>
            <a:r>
              <a:rPr lang="en-US" sz="2900">
                <a:solidFill>
                  <a:srgbClr val="000000"/>
                </a:solidFill>
                <a:latin typeface="Droid Serif Bold"/>
              </a:rPr>
              <a:t>Shahad Ali</a:t>
            </a:r>
          </a:p>
          <a:p>
            <a:pPr>
              <a:lnSpc>
                <a:spcPts val="2900"/>
              </a:lnSpc>
            </a:pPr>
            <a:r>
              <a:rPr lang="en-US" sz="2900">
                <a:solidFill>
                  <a:srgbClr val="000000"/>
                </a:solidFill>
                <a:latin typeface="Droid Serif Bold"/>
              </a:rPr>
              <a:t>Reema Almeshal</a:t>
            </a:r>
          </a:p>
          <a:p>
            <a:pPr>
              <a:lnSpc>
                <a:spcPts val="2900"/>
              </a:lnSpc>
            </a:pPr>
            <a:r>
              <a:rPr lang="en-US" sz="2900">
                <a:solidFill>
                  <a:srgbClr val="000000"/>
                </a:solidFill>
                <a:latin typeface="Droid Serif Bold"/>
              </a:rPr>
              <a:t>Ammar Alhawashem</a:t>
            </a:r>
          </a:p>
          <a:p>
            <a:pPr>
              <a:lnSpc>
                <a:spcPts val="2900"/>
              </a:lnSpc>
            </a:pPr>
            <a:r>
              <a:rPr lang="en-US" sz="2900">
                <a:solidFill>
                  <a:srgbClr val="000000"/>
                </a:solidFill>
                <a:latin typeface="Droid Serif Bold"/>
              </a:rPr>
              <a:t>Maram Alzahrani</a:t>
            </a:r>
          </a:p>
          <a:p>
            <a:pPr>
              <a:lnSpc>
                <a:spcPts val="2900"/>
              </a:lnSpc>
            </a:pPr>
            <a:r>
              <a:rPr lang="en-US" sz="2900">
                <a:solidFill>
                  <a:srgbClr val="000000"/>
                </a:solidFill>
                <a:latin typeface="Droid Serif Bold"/>
              </a:rPr>
              <a:t>Sara</a:t>
            </a:r>
          </a:p>
          <a:p>
            <a:pPr>
              <a:lnSpc>
                <a:spcPts val="2900"/>
              </a:lnSpc>
            </a:pPr>
            <a:r>
              <a:rPr lang="en-US" sz="2900">
                <a:solidFill>
                  <a:srgbClr val="000000"/>
                </a:solidFill>
                <a:latin typeface="Droid Serif Bold"/>
              </a:rPr>
              <a:t>Taif Alzahr</a:t>
            </a:r>
          </a:p>
          <a:p>
            <a:pPr>
              <a:lnSpc>
                <a:spcPts val="2900"/>
              </a:lnSpc>
            </a:pPr>
            <a:r>
              <a:rPr lang="en-US" sz="2900">
                <a:solidFill>
                  <a:srgbClr val="000000"/>
                </a:solidFill>
                <a:latin typeface="Droid Serif Bold"/>
              </a:rPr>
              <a:t>Noof Alsafi</a:t>
            </a:r>
          </a:p>
          <a:p>
            <a:pPr>
              <a:lnSpc>
                <a:spcPts val="2900"/>
              </a:lnSpc>
              <a:spcBef>
                <a:spcPct val="0"/>
              </a:spcBef>
            </a:pPr>
            <a:r>
              <a:rPr lang="en-US" sz="2900">
                <a:solidFill>
                  <a:srgbClr val="000000"/>
                </a:solidFill>
                <a:latin typeface="Droid Serif Bold"/>
              </a:rPr>
              <a:t>Raya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04740">
            <a:off x="-13807498" y="3527018"/>
            <a:ext cx="18414190" cy="14965715"/>
          </a:xfrm>
          <a:custGeom>
            <a:avLst/>
            <a:gdLst/>
            <a:ahLst/>
            <a:cxnLst/>
            <a:rect r="r" b="b" t="t" l="l"/>
            <a:pathLst>
              <a:path h="14965715" w="18414190">
                <a:moveTo>
                  <a:pt x="0" y="0"/>
                </a:moveTo>
                <a:lnTo>
                  <a:pt x="18414190" y="0"/>
                </a:lnTo>
                <a:lnTo>
                  <a:pt x="18414190" y="14965715"/>
                </a:lnTo>
                <a:lnTo>
                  <a:pt x="0" y="14965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Freeform 5" id="5"/>
          <p:cNvSpPr/>
          <p:nvPr/>
        </p:nvSpPr>
        <p:spPr>
          <a:xfrm flipH="false" flipV="false" rot="0">
            <a:off x="5311550" y="5445125"/>
            <a:ext cx="8136231" cy="4294768"/>
          </a:xfrm>
          <a:custGeom>
            <a:avLst/>
            <a:gdLst/>
            <a:ahLst/>
            <a:cxnLst/>
            <a:rect r="r" b="b" t="t" l="l"/>
            <a:pathLst>
              <a:path h="4294768" w="8136231">
                <a:moveTo>
                  <a:pt x="0" y="0"/>
                </a:moveTo>
                <a:lnTo>
                  <a:pt x="8136231" y="0"/>
                </a:lnTo>
                <a:lnTo>
                  <a:pt x="8136231" y="4294767"/>
                </a:lnTo>
                <a:lnTo>
                  <a:pt x="0" y="4294767"/>
                </a:lnTo>
                <a:lnTo>
                  <a:pt x="0" y="0"/>
                </a:lnTo>
                <a:close/>
              </a:path>
            </a:pathLst>
          </a:custGeom>
          <a:blipFill>
            <a:blip r:embed="rId6"/>
            <a:stretch>
              <a:fillRect l="0" t="0" r="0" b="0"/>
            </a:stretch>
          </a:blipFill>
        </p:spPr>
      </p:sp>
      <p:sp>
        <p:nvSpPr>
          <p:cNvPr name="TextBox 6" id="6"/>
          <p:cNvSpPr txBox="true"/>
          <p:nvPr/>
        </p:nvSpPr>
        <p:spPr>
          <a:xfrm rot="0">
            <a:off x="2379340" y="3171705"/>
            <a:ext cx="13529320" cy="1139828"/>
          </a:xfrm>
          <a:prstGeom prst="rect">
            <a:avLst/>
          </a:prstGeom>
        </p:spPr>
        <p:txBody>
          <a:bodyPr anchor="t" rtlCol="false" tIns="0" lIns="0" bIns="0" rIns="0">
            <a:spAutoFit/>
          </a:bodyPr>
          <a:lstStyle/>
          <a:p>
            <a:pPr algn="ctr">
              <a:lnSpc>
                <a:spcPts val="8500"/>
              </a:lnSpc>
            </a:pPr>
            <a:r>
              <a:rPr lang="en-US" sz="8500">
                <a:solidFill>
                  <a:srgbClr val="283035"/>
                </a:solidFill>
                <a:latin typeface="Droid Serif Bold"/>
              </a:rPr>
              <a:t>RFM Analysis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04740">
            <a:off x="-13807498" y="3527018"/>
            <a:ext cx="18414190" cy="14965715"/>
          </a:xfrm>
          <a:custGeom>
            <a:avLst/>
            <a:gdLst/>
            <a:ahLst/>
            <a:cxnLst/>
            <a:rect r="r" b="b" t="t" l="l"/>
            <a:pathLst>
              <a:path h="14965715" w="18414190">
                <a:moveTo>
                  <a:pt x="0" y="0"/>
                </a:moveTo>
                <a:lnTo>
                  <a:pt x="18414190" y="0"/>
                </a:lnTo>
                <a:lnTo>
                  <a:pt x="18414190" y="14965715"/>
                </a:lnTo>
                <a:lnTo>
                  <a:pt x="0" y="14965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TextBox 5" id="5"/>
          <p:cNvSpPr txBox="true"/>
          <p:nvPr/>
        </p:nvSpPr>
        <p:spPr>
          <a:xfrm rot="0">
            <a:off x="2379340" y="2958465"/>
            <a:ext cx="13529320" cy="679450"/>
          </a:xfrm>
          <a:prstGeom prst="rect">
            <a:avLst/>
          </a:prstGeom>
        </p:spPr>
        <p:txBody>
          <a:bodyPr anchor="t" rtlCol="false" tIns="0" lIns="0" bIns="0" rIns="0">
            <a:spAutoFit/>
          </a:bodyPr>
          <a:lstStyle/>
          <a:p>
            <a:pPr algn="ctr">
              <a:lnSpc>
                <a:spcPts val="5000"/>
              </a:lnSpc>
            </a:pPr>
            <a:r>
              <a:rPr lang="en-US" sz="5000">
                <a:solidFill>
                  <a:srgbClr val="283035"/>
                </a:solidFill>
                <a:latin typeface="Droid Serif Bold"/>
              </a:rPr>
              <a:t>What RFM means?</a:t>
            </a:r>
          </a:p>
        </p:txBody>
      </p:sp>
      <p:sp>
        <p:nvSpPr>
          <p:cNvPr name="TextBox 6" id="6"/>
          <p:cNvSpPr txBox="true"/>
          <p:nvPr/>
        </p:nvSpPr>
        <p:spPr>
          <a:xfrm rot="0">
            <a:off x="2855590" y="4595178"/>
            <a:ext cx="13529320" cy="515620"/>
          </a:xfrm>
          <a:prstGeom prst="rect">
            <a:avLst/>
          </a:prstGeom>
        </p:spPr>
        <p:txBody>
          <a:bodyPr anchor="t" rtlCol="false" tIns="0" lIns="0" bIns="0" rIns="0">
            <a:spAutoFit/>
          </a:bodyPr>
          <a:lstStyle/>
          <a:p>
            <a:pPr>
              <a:lnSpc>
                <a:spcPts val="3800"/>
              </a:lnSpc>
            </a:pPr>
            <a:r>
              <a:rPr lang="en-US" sz="3800">
                <a:solidFill>
                  <a:srgbClr val="674890"/>
                </a:solidFill>
                <a:latin typeface="Droid Serif Bold"/>
              </a:rPr>
              <a:t>RECENCY:</a:t>
            </a:r>
            <a:r>
              <a:rPr lang="en-US" sz="3800">
                <a:solidFill>
                  <a:srgbClr val="283035"/>
                </a:solidFill>
                <a:latin typeface="Droid Serif Bold"/>
              </a:rPr>
              <a:t> </a:t>
            </a:r>
            <a:r>
              <a:rPr lang="en-US" sz="3800">
                <a:solidFill>
                  <a:srgbClr val="8A4C8E"/>
                </a:solidFill>
                <a:latin typeface="Droid Serif Bold"/>
              </a:rPr>
              <a:t>Time since last purchase.</a:t>
            </a:r>
          </a:p>
        </p:txBody>
      </p:sp>
      <p:sp>
        <p:nvSpPr>
          <p:cNvPr name="TextBox 7" id="7"/>
          <p:cNvSpPr txBox="true"/>
          <p:nvPr/>
        </p:nvSpPr>
        <p:spPr>
          <a:xfrm rot="0">
            <a:off x="2855590" y="5774531"/>
            <a:ext cx="13529320" cy="515620"/>
          </a:xfrm>
          <a:prstGeom prst="rect">
            <a:avLst/>
          </a:prstGeom>
        </p:spPr>
        <p:txBody>
          <a:bodyPr anchor="t" rtlCol="false" tIns="0" lIns="0" bIns="0" rIns="0">
            <a:spAutoFit/>
          </a:bodyPr>
          <a:lstStyle/>
          <a:p>
            <a:pPr>
              <a:lnSpc>
                <a:spcPts val="3800"/>
              </a:lnSpc>
            </a:pPr>
            <a:r>
              <a:rPr lang="en-US" sz="3800">
                <a:solidFill>
                  <a:srgbClr val="674890"/>
                </a:solidFill>
                <a:latin typeface="Droid Serif Bold"/>
              </a:rPr>
              <a:t>FREQUENCY:</a:t>
            </a:r>
            <a:r>
              <a:rPr lang="en-US" sz="3800">
                <a:solidFill>
                  <a:srgbClr val="283035"/>
                </a:solidFill>
                <a:latin typeface="Droid Serif Bold"/>
              </a:rPr>
              <a:t> </a:t>
            </a:r>
            <a:r>
              <a:rPr lang="en-US" sz="3800">
                <a:solidFill>
                  <a:srgbClr val="8A4C8E"/>
                </a:solidFill>
                <a:latin typeface="Droid Serif Bold"/>
              </a:rPr>
              <a:t>Total number of purchases.</a:t>
            </a:r>
          </a:p>
        </p:txBody>
      </p:sp>
      <p:sp>
        <p:nvSpPr>
          <p:cNvPr name="TextBox 8" id="8"/>
          <p:cNvSpPr txBox="true"/>
          <p:nvPr/>
        </p:nvSpPr>
        <p:spPr>
          <a:xfrm rot="0">
            <a:off x="2855590" y="6956266"/>
            <a:ext cx="13529320" cy="515620"/>
          </a:xfrm>
          <a:prstGeom prst="rect">
            <a:avLst/>
          </a:prstGeom>
        </p:spPr>
        <p:txBody>
          <a:bodyPr anchor="t" rtlCol="false" tIns="0" lIns="0" bIns="0" rIns="0">
            <a:spAutoFit/>
          </a:bodyPr>
          <a:lstStyle/>
          <a:p>
            <a:pPr>
              <a:lnSpc>
                <a:spcPts val="3800"/>
              </a:lnSpc>
            </a:pPr>
            <a:r>
              <a:rPr lang="en-US" sz="3800">
                <a:solidFill>
                  <a:srgbClr val="674890"/>
                </a:solidFill>
                <a:latin typeface="Droid Serif Bold"/>
              </a:rPr>
              <a:t>MONETARY VALUE:</a:t>
            </a:r>
            <a:r>
              <a:rPr lang="en-US" sz="3800">
                <a:solidFill>
                  <a:srgbClr val="283035"/>
                </a:solidFill>
                <a:latin typeface="Droid Serif Bold"/>
              </a:rPr>
              <a:t> </a:t>
            </a:r>
            <a:r>
              <a:rPr lang="en-US" sz="3800">
                <a:solidFill>
                  <a:srgbClr val="8A4C8E"/>
                </a:solidFill>
                <a:latin typeface="Droid Serif Bold"/>
              </a:rPr>
              <a:t>Total monetary value.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18621" y="2014489"/>
            <a:ext cx="11650759" cy="4427962"/>
          </a:xfrm>
          <a:custGeom>
            <a:avLst/>
            <a:gdLst/>
            <a:ahLst/>
            <a:cxnLst/>
            <a:rect r="r" b="b" t="t" l="l"/>
            <a:pathLst>
              <a:path h="4427962" w="11650759">
                <a:moveTo>
                  <a:pt x="0" y="0"/>
                </a:moveTo>
                <a:lnTo>
                  <a:pt x="11650758" y="0"/>
                </a:lnTo>
                <a:lnTo>
                  <a:pt x="11650758" y="4427962"/>
                </a:lnTo>
                <a:lnTo>
                  <a:pt x="0" y="4427962"/>
                </a:lnTo>
                <a:lnTo>
                  <a:pt x="0" y="0"/>
                </a:lnTo>
                <a:close/>
              </a:path>
            </a:pathLst>
          </a:custGeom>
          <a:blipFill>
            <a:blip r:embed="rId2"/>
            <a:stretch>
              <a:fillRect l="0" t="0" r="0" b="0"/>
            </a:stretch>
          </a:blipFill>
        </p:spPr>
      </p:sp>
      <p:sp>
        <p:nvSpPr>
          <p:cNvPr name="Freeform 3" id="3"/>
          <p:cNvSpPr/>
          <p:nvPr/>
        </p:nvSpPr>
        <p:spPr>
          <a:xfrm flipH="false" flipV="false" rot="9204740">
            <a:off x="-13681839" y="4058850"/>
            <a:ext cx="17878899" cy="14530669"/>
          </a:xfrm>
          <a:custGeom>
            <a:avLst/>
            <a:gdLst/>
            <a:ahLst/>
            <a:cxnLst/>
            <a:rect r="r" b="b" t="t" l="l"/>
            <a:pathLst>
              <a:path h="14530669" w="17878899">
                <a:moveTo>
                  <a:pt x="0" y="0"/>
                </a:moveTo>
                <a:lnTo>
                  <a:pt x="17878899" y="0"/>
                </a:lnTo>
                <a:lnTo>
                  <a:pt x="17878899" y="14530669"/>
                </a:lnTo>
                <a:lnTo>
                  <a:pt x="0" y="145306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5" id="5"/>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TextBox 6" id="6"/>
          <p:cNvSpPr txBox="true"/>
          <p:nvPr/>
        </p:nvSpPr>
        <p:spPr>
          <a:xfrm rot="0">
            <a:off x="2379340" y="6632951"/>
            <a:ext cx="13529320" cy="1468120"/>
          </a:xfrm>
          <a:prstGeom prst="rect">
            <a:avLst/>
          </a:prstGeom>
        </p:spPr>
        <p:txBody>
          <a:bodyPr anchor="t" rtlCol="false" tIns="0" lIns="0" bIns="0" rIns="0">
            <a:spAutoFit/>
          </a:bodyPr>
          <a:lstStyle/>
          <a:p>
            <a:pPr algn="ctr">
              <a:lnSpc>
                <a:spcPts val="3800"/>
              </a:lnSpc>
            </a:pPr>
            <a:r>
              <a:rPr lang="en-US" sz="3800">
                <a:solidFill>
                  <a:srgbClr val="283035"/>
                </a:solidFill>
                <a:latin typeface="Droid Serif Bold"/>
              </a:rPr>
              <a:t>For each customer we calculated the number of days since the customer's last purchase by choosing the last day in the year as a point of reference.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04740">
            <a:off x="-13560592" y="4572005"/>
            <a:ext cx="17362406" cy="14110901"/>
          </a:xfrm>
          <a:custGeom>
            <a:avLst/>
            <a:gdLst/>
            <a:ahLst/>
            <a:cxnLst/>
            <a:rect r="r" b="b" t="t" l="l"/>
            <a:pathLst>
              <a:path h="14110901" w="17362406">
                <a:moveTo>
                  <a:pt x="0" y="0"/>
                </a:moveTo>
                <a:lnTo>
                  <a:pt x="17362406" y="0"/>
                </a:lnTo>
                <a:lnTo>
                  <a:pt x="17362406" y="14110901"/>
                </a:lnTo>
                <a:lnTo>
                  <a:pt x="0" y="141109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Freeform 5" id="5"/>
          <p:cNvSpPr/>
          <p:nvPr/>
        </p:nvSpPr>
        <p:spPr>
          <a:xfrm flipH="false" flipV="false" rot="0">
            <a:off x="4792668" y="2014489"/>
            <a:ext cx="8934372" cy="5259163"/>
          </a:xfrm>
          <a:custGeom>
            <a:avLst/>
            <a:gdLst/>
            <a:ahLst/>
            <a:cxnLst/>
            <a:rect r="r" b="b" t="t" l="l"/>
            <a:pathLst>
              <a:path h="5259163" w="8934372">
                <a:moveTo>
                  <a:pt x="0" y="0"/>
                </a:moveTo>
                <a:lnTo>
                  <a:pt x="8934373" y="0"/>
                </a:lnTo>
                <a:lnTo>
                  <a:pt x="8934373" y="5259163"/>
                </a:lnTo>
                <a:lnTo>
                  <a:pt x="0" y="5259163"/>
                </a:lnTo>
                <a:lnTo>
                  <a:pt x="0" y="0"/>
                </a:lnTo>
                <a:close/>
              </a:path>
            </a:pathLst>
          </a:custGeom>
          <a:blipFill>
            <a:blip r:embed="rId6"/>
            <a:stretch>
              <a:fillRect l="0" t="-1331" r="0" b="-1331"/>
            </a:stretch>
          </a:blipFill>
        </p:spPr>
      </p:sp>
      <p:sp>
        <p:nvSpPr>
          <p:cNvPr name="TextBox 6" id="6"/>
          <p:cNvSpPr txBox="true"/>
          <p:nvPr/>
        </p:nvSpPr>
        <p:spPr>
          <a:xfrm rot="0">
            <a:off x="2495194" y="7464152"/>
            <a:ext cx="13529320" cy="1468120"/>
          </a:xfrm>
          <a:prstGeom prst="rect">
            <a:avLst/>
          </a:prstGeom>
        </p:spPr>
        <p:txBody>
          <a:bodyPr anchor="t" rtlCol="false" tIns="0" lIns="0" bIns="0" rIns="0">
            <a:spAutoFit/>
          </a:bodyPr>
          <a:lstStyle/>
          <a:p>
            <a:pPr algn="ctr">
              <a:lnSpc>
                <a:spcPts val="3800"/>
              </a:lnSpc>
            </a:pPr>
            <a:r>
              <a:rPr lang="en-US" sz="3800">
                <a:solidFill>
                  <a:srgbClr val="283035"/>
                </a:solidFill>
                <a:latin typeface="Droid Serif Bold"/>
              </a:rPr>
              <a:t>For each customer we calculated the total number of purchases, by counting the total number of invoices related to each customer.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04740">
            <a:off x="-13509795" y="4786999"/>
            <a:ext cx="17146015" cy="13935034"/>
          </a:xfrm>
          <a:custGeom>
            <a:avLst/>
            <a:gdLst/>
            <a:ahLst/>
            <a:cxnLst/>
            <a:rect r="r" b="b" t="t" l="l"/>
            <a:pathLst>
              <a:path h="13935034" w="17146015">
                <a:moveTo>
                  <a:pt x="0" y="0"/>
                </a:moveTo>
                <a:lnTo>
                  <a:pt x="17146015" y="0"/>
                </a:lnTo>
                <a:lnTo>
                  <a:pt x="17146015" y="13935033"/>
                </a:lnTo>
                <a:lnTo>
                  <a:pt x="0" y="139350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Freeform 5" id="5"/>
          <p:cNvSpPr/>
          <p:nvPr/>
        </p:nvSpPr>
        <p:spPr>
          <a:xfrm flipH="false" flipV="false" rot="0">
            <a:off x="4842664" y="2267495"/>
            <a:ext cx="8374703" cy="4984060"/>
          </a:xfrm>
          <a:custGeom>
            <a:avLst/>
            <a:gdLst/>
            <a:ahLst/>
            <a:cxnLst/>
            <a:rect r="r" b="b" t="t" l="l"/>
            <a:pathLst>
              <a:path h="4984060" w="8374703">
                <a:moveTo>
                  <a:pt x="0" y="0"/>
                </a:moveTo>
                <a:lnTo>
                  <a:pt x="8374703" y="0"/>
                </a:lnTo>
                <a:lnTo>
                  <a:pt x="8374703" y="4984060"/>
                </a:lnTo>
                <a:lnTo>
                  <a:pt x="0" y="4984060"/>
                </a:lnTo>
                <a:lnTo>
                  <a:pt x="0" y="0"/>
                </a:lnTo>
                <a:close/>
              </a:path>
            </a:pathLst>
          </a:custGeom>
          <a:blipFill>
            <a:blip r:embed="rId6"/>
            <a:stretch>
              <a:fillRect l="0" t="0" r="0" b="0"/>
            </a:stretch>
          </a:blipFill>
        </p:spPr>
      </p:sp>
      <p:sp>
        <p:nvSpPr>
          <p:cNvPr name="TextBox 6" id="6"/>
          <p:cNvSpPr txBox="true"/>
          <p:nvPr/>
        </p:nvSpPr>
        <p:spPr>
          <a:xfrm rot="0">
            <a:off x="2379340" y="7565880"/>
            <a:ext cx="13529320" cy="1468120"/>
          </a:xfrm>
          <a:prstGeom prst="rect">
            <a:avLst/>
          </a:prstGeom>
        </p:spPr>
        <p:txBody>
          <a:bodyPr anchor="t" rtlCol="false" tIns="0" lIns="0" bIns="0" rIns="0">
            <a:spAutoFit/>
          </a:bodyPr>
          <a:lstStyle/>
          <a:p>
            <a:pPr algn="ctr">
              <a:lnSpc>
                <a:spcPts val="3800"/>
              </a:lnSpc>
            </a:pPr>
            <a:r>
              <a:rPr lang="en-US" sz="3800">
                <a:solidFill>
                  <a:srgbClr val="283035"/>
                </a:solidFill>
                <a:latin typeface="Droid Serif Bold"/>
              </a:rPr>
              <a:t>For each customer, we calculated the total amount of money spent by adding together the total price for each item the customer was purchased.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327995">
            <a:off x="13421212" y="173436"/>
            <a:ext cx="15366864" cy="12489070"/>
          </a:xfrm>
          <a:custGeom>
            <a:avLst/>
            <a:gdLst/>
            <a:ahLst/>
            <a:cxnLst/>
            <a:rect r="r" b="b" t="t" l="l"/>
            <a:pathLst>
              <a:path h="12489070" w="15366864">
                <a:moveTo>
                  <a:pt x="0" y="0"/>
                </a:moveTo>
                <a:lnTo>
                  <a:pt x="15366864" y="0"/>
                </a:lnTo>
                <a:lnTo>
                  <a:pt x="15366864" y="12489070"/>
                </a:lnTo>
                <a:lnTo>
                  <a:pt x="0" y="12489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Freeform 5" id="5"/>
          <p:cNvSpPr/>
          <p:nvPr/>
        </p:nvSpPr>
        <p:spPr>
          <a:xfrm flipH="false" flipV="false" rot="0">
            <a:off x="6038994" y="4842592"/>
            <a:ext cx="6210012" cy="4676199"/>
          </a:xfrm>
          <a:custGeom>
            <a:avLst/>
            <a:gdLst/>
            <a:ahLst/>
            <a:cxnLst/>
            <a:rect r="r" b="b" t="t" l="l"/>
            <a:pathLst>
              <a:path h="4676199" w="6210012">
                <a:moveTo>
                  <a:pt x="0" y="0"/>
                </a:moveTo>
                <a:lnTo>
                  <a:pt x="6210012" y="0"/>
                </a:lnTo>
                <a:lnTo>
                  <a:pt x="6210012" y="4676199"/>
                </a:lnTo>
                <a:lnTo>
                  <a:pt x="0" y="4676199"/>
                </a:lnTo>
                <a:lnTo>
                  <a:pt x="0" y="0"/>
                </a:lnTo>
                <a:close/>
              </a:path>
            </a:pathLst>
          </a:custGeom>
          <a:blipFill>
            <a:blip r:embed="rId6"/>
            <a:stretch>
              <a:fillRect l="0" t="0" r="0" b="-12142"/>
            </a:stretch>
          </a:blipFill>
        </p:spPr>
      </p:sp>
      <p:sp>
        <p:nvSpPr>
          <p:cNvPr name="TextBox 6" id="6"/>
          <p:cNvSpPr txBox="true"/>
          <p:nvPr/>
        </p:nvSpPr>
        <p:spPr>
          <a:xfrm rot="0">
            <a:off x="2379340" y="3401228"/>
            <a:ext cx="13529320" cy="1139828"/>
          </a:xfrm>
          <a:prstGeom prst="rect">
            <a:avLst/>
          </a:prstGeom>
        </p:spPr>
        <p:txBody>
          <a:bodyPr anchor="t" rtlCol="false" tIns="0" lIns="0" bIns="0" rIns="0">
            <a:spAutoFit/>
          </a:bodyPr>
          <a:lstStyle/>
          <a:p>
            <a:pPr algn="ctr">
              <a:lnSpc>
                <a:spcPts val="8500"/>
              </a:lnSpc>
            </a:pPr>
            <a:r>
              <a:rPr lang="en-US" sz="8500">
                <a:solidFill>
                  <a:srgbClr val="283035"/>
                </a:solidFill>
                <a:latin typeface="Droid Serif Bold"/>
              </a:rPr>
              <a:t>Customer Segmentation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04740">
            <a:off x="-13651149" y="4188740"/>
            <a:ext cx="17748165" cy="14424417"/>
          </a:xfrm>
          <a:custGeom>
            <a:avLst/>
            <a:gdLst/>
            <a:ahLst/>
            <a:cxnLst/>
            <a:rect r="r" b="b" t="t" l="l"/>
            <a:pathLst>
              <a:path h="14424417" w="17748165">
                <a:moveTo>
                  <a:pt x="0" y="0"/>
                </a:moveTo>
                <a:lnTo>
                  <a:pt x="17748165" y="0"/>
                </a:lnTo>
                <a:lnTo>
                  <a:pt x="17748165" y="14424417"/>
                </a:lnTo>
                <a:lnTo>
                  <a:pt x="0" y="144244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TextBox 5" id="5"/>
          <p:cNvSpPr txBox="true"/>
          <p:nvPr/>
        </p:nvSpPr>
        <p:spPr>
          <a:xfrm rot="0">
            <a:off x="2379340" y="3848424"/>
            <a:ext cx="13140639" cy="3925953"/>
          </a:xfrm>
          <a:prstGeom prst="rect">
            <a:avLst/>
          </a:prstGeom>
        </p:spPr>
        <p:txBody>
          <a:bodyPr anchor="t" rtlCol="false" tIns="0" lIns="0" bIns="0" rIns="0">
            <a:spAutoFit/>
          </a:bodyPr>
          <a:lstStyle/>
          <a:p>
            <a:pPr algn="just">
              <a:lnSpc>
                <a:spcPts val="5240"/>
              </a:lnSpc>
            </a:pPr>
            <a:r>
              <a:rPr lang="en-US" sz="3690">
                <a:solidFill>
                  <a:srgbClr val="283035"/>
                </a:solidFill>
                <a:latin typeface="Droid Serif Bold"/>
              </a:rPr>
              <a:t>Segmentation is a marketing term that refers to aggregating prospective buyers into groups or segments with common needs and who respond similarly to a marketing action. </a:t>
            </a:r>
          </a:p>
          <a:p>
            <a:pPr algn="just">
              <a:lnSpc>
                <a:spcPts val="5240"/>
              </a:lnSpc>
            </a:pPr>
            <a:r>
              <a:rPr lang="en-US" sz="3690">
                <a:solidFill>
                  <a:srgbClr val="283035"/>
                </a:solidFill>
                <a:latin typeface="Droid Serif Bold"/>
              </a:rPr>
              <a:t>In our case we could segment customers according to their precise needs.</a:t>
            </a:r>
          </a:p>
        </p:txBody>
      </p:sp>
      <p:sp>
        <p:nvSpPr>
          <p:cNvPr name="TextBox 6" id="6"/>
          <p:cNvSpPr txBox="true"/>
          <p:nvPr/>
        </p:nvSpPr>
        <p:spPr>
          <a:xfrm rot="0">
            <a:off x="2379340" y="2673674"/>
            <a:ext cx="13529320" cy="679450"/>
          </a:xfrm>
          <a:prstGeom prst="rect">
            <a:avLst/>
          </a:prstGeom>
        </p:spPr>
        <p:txBody>
          <a:bodyPr anchor="t" rtlCol="false" tIns="0" lIns="0" bIns="0" rIns="0">
            <a:spAutoFit/>
          </a:bodyPr>
          <a:lstStyle/>
          <a:p>
            <a:pPr>
              <a:lnSpc>
                <a:spcPts val="5000"/>
              </a:lnSpc>
            </a:pPr>
            <a:r>
              <a:rPr lang="en-US" sz="5000">
                <a:solidFill>
                  <a:srgbClr val="8A4C8E"/>
                </a:solidFill>
                <a:latin typeface="Droid Serif Bold"/>
              </a:rPr>
              <a:t>What Customers Segmentation means?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04740">
            <a:off x="-13807498" y="3527018"/>
            <a:ext cx="18414190" cy="14965715"/>
          </a:xfrm>
          <a:custGeom>
            <a:avLst/>
            <a:gdLst/>
            <a:ahLst/>
            <a:cxnLst/>
            <a:rect r="r" b="b" t="t" l="l"/>
            <a:pathLst>
              <a:path h="14965715" w="18414190">
                <a:moveTo>
                  <a:pt x="0" y="0"/>
                </a:moveTo>
                <a:lnTo>
                  <a:pt x="18414190" y="0"/>
                </a:lnTo>
                <a:lnTo>
                  <a:pt x="18414190" y="14965715"/>
                </a:lnTo>
                <a:lnTo>
                  <a:pt x="0" y="14965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Freeform 5" id="5"/>
          <p:cNvSpPr/>
          <p:nvPr/>
        </p:nvSpPr>
        <p:spPr>
          <a:xfrm flipH="false" flipV="false" rot="0">
            <a:off x="6982124" y="4660556"/>
            <a:ext cx="8142091" cy="4597744"/>
          </a:xfrm>
          <a:custGeom>
            <a:avLst/>
            <a:gdLst/>
            <a:ahLst/>
            <a:cxnLst/>
            <a:rect r="r" b="b" t="t" l="l"/>
            <a:pathLst>
              <a:path h="4597744" w="8142091">
                <a:moveTo>
                  <a:pt x="0" y="0"/>
                </a:moveTo>
                <a:lnTo>
                  <a:pt x="8142091" y="0"/>
                </a:lnTo>
                <a:lnTo>
                  <a:pt x="8142091" y="4597744"/>
                </a:lnTo>
                <a:lnTo>
                  <a:pt x="0" y="4597744"/>
                </a:lnTo>
                <a:lnTo>
                  <a:pt x="0" y="0"/>
                </a:lnTo>
                <a:close/>
              </a:path>
            </a:pathLst>
          </a:custGeom>
          <a:blipFill>
            <a:blip r:embed="rId6"/>
            <a:stretch>
              <a:fillRect l="-37920" t="-14188" r="0" b="0"/>
            </a:stretch>
          </a:blipFill>
        </p:spPr>
      </p:sp>
      <p:sp>
        <p:nvSpPr>
          <p:cNvPr name="TextBox 6" id="6"/>
          <p:cNvSpPr txBox="true"/>
          <p:nvPr/>
        </p:nvSpPr>
        <p:spPr>
          <a:xfrm rot="0">
            <a:off x="2379340" y="3302452"/>
            <a:ext cx="13529320" cy="679450"/>
          </a:xfrm>
          <a:prstGeom prst="rect">
            <a:avLst/>
          </a:prstGeom>
        </p:spPr>
        <p:txBody>
          <a:bodyPr anchor="t" rtlCol="false" tIns="0" lIns="0" bIns="0" rIns="0">
            <a:spAutoFit/>
          </a:bodyPr>
          <a:lstStyle/>
          <a:p>
            <a:pPr algn="ctr">
              <a:lnSpc>
                <a:spcPts val="5000"/>
              </a:lnSpc>
            </a:pPr>
            <a:r>
              <a:rPr lang="en-US" sz="5000">
                <a:solidFill>
                  <a:srgbClr val="283035"/>
                </a:solidFill>
                <a:latin typeface="Droid Serif Bold"/>
              </a:rPr>
              <a:t>Recency Score Distribution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04740">
            <a:off x="-13807498" y="3527018"/>
            <a:ext cx="18414190" cy="14965715"/>
          </a:xfrm>
          <a:custGeom>
            <a:avLst/>
            <a:gdLst/>
            <a:ahLst/>
            <a:cxnLst/>
            <a:rect r="r" b="b" t="t" l="l"/>
            <a:pathLst>
              <a:path h="14965715" w="18414190">
                <a:moveTo>
                  <a:pt x="0" y="0"/>
                </a:moveTo>
                <a:lnTo>
                  <a:pt x="18414190" y="0"/>
                </a:lnTo>
                <a:lnTo>
                  <a:pt x="18414190" y="14965715"/>
                </a:lnTo>
                <a:lnTo>
                  <a:pt x="0" y="14965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TextBox 5" id="5"/>
          <p:cNvSpPr txBox="true"/>
          <p:nvPr/>
        </p:nvSpPr>
        <p:spPr>
          <a:xfrm rot="0">
            <a:off x="2379340" y="3272054"/>
            <a:ext cx="13529320" cy="679450"/>
          </a:xfrm>
          <a:prstGeom prst="rect">
            <a:avLst/>
          </a:prstGeom>
        </p:spPr>
        <p:txBody>
          <a:bodyPr anchor="t" rtlCol="false" tIns="0" lIns="0" bIns="0" rIns="0">
            <a:spAutoFit/>
          </a:bodyPr>
          <a:lstStyle/>
          <a:p>
            <a:pPr algn="ctr">
              <a:lnSpc>
                <a:spcPts val="5000"/>
              </a:lnSpc>
            </a:pPr>
            <a:r>
              <a:rPr lang="en-US" sz="5000">
                <a:solidFill>
                  <a:srgbClr val="283035"/>
                </a:solidFill>
                <a:latin typeface="Droid Serif Bold"/>
              </a:rPr>
              <a:t>Frequency Score Distribution</a:t>
            </a:r>
          </a:p>
        </p:txBody>
      </p:sp>
      <p:sp>
        <p:nvSpPr>
          <p:cNvPr name="Freeform 6" id="6"/>
          <p:cNvSpPr/>
          <p:nvPr/>
        </p:nvSpPr>
        <p:spPr>
          <a:xfrm flipH="false" flipV="false" rot="0">
            <a:off x="6982124" y="4336102"/>
            <a:ext cx="7892123" cy="4545733"/>
          </a:xfrm>
          <a:custGeom>
            <a:avLst/>
            <a:gdLst/>
            <a:ahLst/>
            <a:cxnLst/>
            <a:rect r="r" b="b" t="t" l="l"/>
            <a:pathLst>
              <a:path h="4545733" w="7892123">
                <a:moveTo>
                  <a:pt x="0" y="0"/>
                </a:moveTo>
                <a:lnTo>
                  <a:pt x="7892123" y="0"/>
                </a:lnTo>
                <a:lnTo>
                  <a:pt x="7892123" y="4545732"/>
                </a:lnTo>
                <a:lnTo>
                  <a:pt x="0" y="4545732"/>
                </a:lnTo>
                <a:lnTo>
                  <a:pt x="0" y="0"/>
                </a:lnTo>
                <a:close/>
              </a:path>
            </a:pathLst>
          </a:custGeom>
          <a:blipFill>
            <a:blip r:embed="rId6"/>
            <a:stretch>
              <a:fillRect l="-39896" t="-13345"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04740">
            <a:off x="-13807498" y="3527018"/>
            <a:ext cx="18414190" cy="14965715"/>
          </a:xfrm>
          <a:custGeom>
            <a:avLst/>
            <a:gdLst/>
            <a:ahLst/>
            <a:cxnLst/>
            <a:rect r="r" b="b" t="t" l="l"/>
            <a:pathLst>
              <a:path h="14965715" w="18414190">
                <a:moveTo>
                  <a:pt x="0" y="0"/>
                </a:moveTo>
                <a:lnTo>
                  <a:pt x="18414190" y="0"/>
                </a:lnTo>
                <a:lnTo>
                  <a:pt x="18414190" y="14965715"/>
                </a:lnTo>
                <a:lnTo>
                  <a:pt x="0" y="14965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Freeform 5" id="5"/>
          <p:cNvSpPr/>
          <p:nvPr/>
        </p:nvSpPr>
        <p:spPr>
          <a:xfrm flipH="false" flipV="false" rot="0">
            <a:off x="6982124" y="4247631"/>
            <a:ext cx="8286051" cy="4590919"/>
          </a:xfrm>
          <a:custGeom>
            <a:avLst/>
            <a:gdLst/>
            <a:ahLst/>
            <a:cxnLst/>
            <a:rect r="r" b="b" t="t" l="l"/>
            <a:pathLst>
              <a:path h="4590919" w="8286051">
                <a:moveTo>
                  <a:pt x="0" y="0"/>
                </a:moveTo>
                <a:lnTo>
                  <a:pt x="8286051" y="0"/>
                </a:lnTo>
                <a:lnTo>
                  <a:pt x="8286051" y="4590918"/>
                </a:lnTo>
                <a:lnTo>
                  <a:pt x="0" y="4590918"/>
                </a:lnTo>
                <a:lnTo>
                  <a:pt x="0" y="0"/>
                </a:lnTo>
                <a:close/>
              </a:path>
            </a:pathLst>
          </a:custGeom>
          <a:blipFill>
            <a:blip r:embed="rId6"/>
            <a:stretch>
              <a:fillRect l="-37114" t="-11363" r="0" b="0"/>
            </a:stretch>
          </a:blipFill>
        </p:spPr>
      </p:sp>
      <p:sp>
        <p:nvSpPr>
          <p:cNvPr name="TextBox 6" id="6"/>
          <p:cNvSpPr txBox="true"/>
          <p:nvPr/>
        </p:nvSpPr>
        <p:spPr>
          <a:xfrm rot="0">
            <a:off x="2379340" y="3198187"/>
            <a:ext cx="13529320" cy="679450"/>
          </a:xfrm>
          <a:prstGeom prst="rect">
            <a:avLst/>
          </a:prstGeom>
        </p:spPr>
        <p:txBody>
          <a:bodyPr anchor="t" rtlCol="false" tIns="0" lIns="0" bIns="0" rIns="0">
            <a:spAutoFit/>
          </a:bodyPr>
          <a:lstStyle/>
          <a:p>
            <a:pPr algn="ctr">
              <a:lnSpc>
                <a:spcPts val="5000"/>
              </a:lnSpc>
            </a:pPr>
            <a:r>
              <a:rPr lang="en-US" sz="5000">
                <a:solidFill>
                  <a:srgbClr val="283035"/>
                </a:solidFill>
                <a:latin typeface="Droid Serif Bold"/>
              </a:rPr>
              <a:t>Monetary Score Distribution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106827">
            <a:off x="12513675" y="1467473"/>
            <a:ext cx="15696036" cy="12756597"/>
          </a:xfrm>
          <a:custGeom>
            <a:avLst/>
            <a:gdLst/>
            <a:ahLst/>
            <a:cxnLst/>
            <a:rect r="r" b="b" t="t" l="l"/>
            <a:pathLst>
              <a:path h="12756597" w="15696036">
                <a:moveTo>
                  <a:pt x="0" y="0"/>
                </a:moveTo>
                <a:lnTo>
                  <a:pt x="15696036" y="0"/>
                </a:lnTo>
                <a:lnTo>
                  <a:pt x="15696036" y="12756597"/>
                </a:lnTo>
                <a:lnTo>
                  <a:pt x="0" y="12756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TextBox 5" id="5"/>
          <p:cNvSpPr txBox="true"/>
          <p:nvPr/>
        </p:nvSpPr>
        <p:spPr>
          <a:xfrm rot="0">
            <a:off x="1028700" y="2854284"/>
            <a:ext cx="7106636" cy="930257"/>
          </a:xfrm>
          <a:prstGeom prst="rect">
            <a:avLst/>
          </a:prstGeom>
        </p:spPr>
        <p:txBody>
          <a:bodyPr anchor="t" rtlCol="false" tIns="0" lIns="0" bIns="0" rIns="0">
            <a:spAutoFit/>
          </a:bodyPr>
          <a:lstStyle/>
          <a:p>
            <a:pPr>
              <a:lnSpc>
                <a:spcPts val="7600"/>
              </a:lnSpc>
            </a:pPr>
            <a:r>
              <a:rPr lang="en-US" sz="5000">
                <a:solidFill>
                  <a:srgbClr val="283035"/>
                </a:solidFill>
                <a:latin typeface="Droid Serif Bold"/>
              </a:rPr>
              <a:t>Outlines:</a:t>
            </a:r>
          </a:p>
        </p:txBody>
      </p:sp>
      <p:sp>
        <p:nvSpPr>
          <p:cNvPr name="TextBox 6" id="6"/>
          <p:cNvSpPr txBox="true"/>
          <p:nvPr/>
        </p:nvSpPr>
        <p:spPr>
          <a:xfrm rot="0">
            <a:off x="2162876" y="3736916"/>
            <a:ext cx="12214730" cy="5328920"/>
          </a:xfrm>
          <a:prstGeom prst="rect">
            <a:avLst/>
          </a:prstGeom>
        </p:spPr>
        <p:txBody>
          <a:bodyPr anchor="t" rtlCol="false" tIns="0" lIns="0" bIns="0" rIns="0">
            <a:spAutoFit/>
          </a:bodyPr>
          <a:lstStyle/>
          <a:p>
            <a:pPr>
              <a:lnSpc>
                <a:spcPts val="4839"/>
              </a:lnSpc>
            </a:pPr>
          </a:p>
          <a:p>
            <a:pPr marL="820421" indent="-410210" lvl="1">
              <a:lnSpc>
                <a:spcPts val="4598"/>
              </a:lnSpc>
              <a:buFont typeface="Arial"/>
              <a:buChar char="•"/>
            </a:pPr>
            <a:r>
              <a:rPr lang="en-US" sz="3800">
                <a:solidFill>
                  <a:srgbClr val="674890"/>
                </a:solidFill>
                <a:latin typeface="Droid Serif Bold"/>
              </a:rPr>
              <a:t>Project Overview</a:t>
            </a:r>
          </a:p>
          <a:p>
            <a:pPr marL="820421" indent="-410210" lvl="1">
              <a:lnSpc>
                <a:spcPts val="4598"/>
              </a:lnSpc>
              <a:buFont typeface="Arial"/>
              <a:buChar char="•"/>
            </a:pPr>
            <a:r>
              <a:rPr lang="en-US" sz="3800">
                <a:solidFill>
                  <a:srgbClr val="674890"/>
                </a:solidFill>
                <a:latin typeface="Droid Serif Bold"/>
              </a:rPr>
              <a:t>Data Cleaning &amp; Exploratory Data Analysis</a:t>
            </a:r>
          </a:p>
          <a:p>
            <a:pPr marL="820421" indent="-410210" lvl="1">
              <a:lnSpc>
                <a:spcPts val="4598"/>
              </a:lnSpc>
              <a:buFont typeface="Arial"/>
              <a:buChar char="•"/>
            </a:pPr>
            <a:r>
              <a:rPr lang="en-US" sz="3800">
                <a:solidFill>
                  <a:srgbClr val="674890"/>
                </a:solidFill>
                <a:latin typeface="Droid Serif Bold"/>
              </a:rPr>
              <a:t>RFM Analysis</a:t>
            </a:r>
          </a:p>
          <a:p>
            <a:pPr marL="820421" indent="-410210" lvl="1">
              <a:lnSpc>
                <a:spcPts val="4598"/>
              </a:lnSpc>
              <a:buFont typeface="Arial"/>
              <a:buChar char="•"/>
            </a:pPr>
            <a:r>
              <a:rPr lang="en-US" sz="3800">
                <a:solidFill>
                  <a:srgbClr val="674890"/>
                </a:solidFill>
                <a:latin typeface="Droid Serif Bold"/>
              </a:rPr>
              <a:t>Customer Segmentation</a:t>
            </a:r>
          </a:p>
          <a:p>
            <a:pPr marL="820421" indent="-410210" lvl="1">
              <a:lnSpc>
                <a:spcPts val="4598"/>
              </a:lnSpc>
              <a:buFont typeface="Arial"/>
              <a:buChar char="•"/>
            </a:pPr>
            <a:r>
              <a:rPr lang="en-US" sz="3800">
                <a:solidFill>
                  <a:srgbClr val="674890"/>
                </a:solidFill>
                <a:latin typeface="Droid Serif Bold"/>
              </a:rPr>
              <a:t>Applying Clustering</a:t>
            </a:r>
          </a:p>
          <a:p>
            <a:pPr marL="820421" indent="-410210" lvl="1">
              <a:lnSpc>
                <a:spcPts val="4598"/>
              </a:lnSpc>
              <a:buFont typeface="Arial"/>
              <a:buChar char="•"/>
            </a:pPr>
            <a:r>
              <a:rPr lang="en-US" sz="3800">
                <a:solidFill>
                  <a:srgbClr val="674890"/>
                </a:solidFill>
                <a:latin typeface="Droid Serif Bold"/>
              </a:rPr>
              <a:t>Create Cohort and Conduct Cohort Analysis</a:t>
            </a:r>
          </a:p>
          <a:p>
            <a:pPr marL="820421" indent="-410210" lvl="1">
              <a:lnSpc>
                <a:spcPts val="4598"/>
              </a:lnSpc>
              <a:buFont typeface="Arial"/>
              <a:buChar char="•"/>
            </a:pPr>
            <a:r>
              <a:rPr lang="en-US" sz="3800">
                <a:solidFill>
                  <a:srgbClr val="674890"/>
                </a:solidFill>
                <a:latin typeface="Droid Serif Bold"/>
              </a:rPr>
              <a:t>Conclusion</a:t>
            </a:r>
          </a:p>
          <a:p>
            <a:pPr>
              <a:lnSpc>
                <a:spcPts val="4839"/>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04740">
            <a:off x="-13587726" y="4457168"/>
            <a:ext cx="17477990" cy="14204839"/>
          </a:xfrm>
          <a:custGeom>
            <a:avLst/>
            <a:gdLst/>
            <a:ahLst/>
            <a:cxnLst/>
            <a:rect r="r" b="b" t="t" l="l"/>
            <a:pathLst>
              <a:path h="14204839" w="17477990">
                <a:moveTo>
                  <a:pt x="0" y="0"/>
                </a:moveTo>
                <a:lnTo>
                  <a:pt x="17477991" y="0"/>
                </a:lnTo>
                <a:lnTo>
                  <a:pt x="17477991" y="14204840"/>
                </a:lnTo>
                <a:lnTo>
                  <a:pt x="0" y="142048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Freeform 5" id="5"/>
          <p:cNvSpPr/>
          <p:nvPr/>
        </p:nvSpPr>
        <p:spPr>
          <a:xfrm flipH="false" flipV="false" rot="0">
            <a:off x="4663643" y="3778644"/>
            <a:ext cx="8960713" cy="6178236"/>
          </a:xfrm>
          <a:custGeom>
            <a:avLst/>
            <a:gdLst/>
            <a:ahLst/>
            <a:cxnLst/>
            <a:rect r="r" b="b" t="t" l="l"/>
            <a:pathLst>
              <a:path h="6178236" w="8960713">
                <a:moveTo>
                  <a:pt x="0" y="0"/>
                </a:moveTo>
                <a:lnTo>
                  <a:pt x="8960714" y="0"/>
                </a:lnTo>
                <a:lnTo>
                  <a:pt x="8960714" y="6178236"/>
                </a:lnTo>
                <a:lnTo>
                  <a:pt x="0" y="6178236"/>
                </a:lnTo>
                <a:lnTo>
                  <a:pt x="0" y="0"/>
                </a:lnTo>
                <a:close/>
              </a:path>
            </a:pathLst>
          </a:custGeom>
          <a:blipFill>
            <a:blip r:embed="rId6"/>
            <a:stretch>
              <a:fillRect l="0" t="0" r="0" b="0"/>
            </a:stretch>
          </a:blipFill>
        </p:spPr>
      </p:sp>
      <p:sp>
        <p:nvSpPr>
          <p:cNvPr name="TextBox 6" id="6"/>
          <p:cNvSpPr txBox="true"/>
          <p:nvPr/>
        </p:nvSpPr>
        <p:spPr>
          <a:xfrm rot="0">
            <a:off x="2379340" y="2689222"/>
            <a:ext cx="13529320" cy="679450"/>
          </a:xfrm>
          <a:prstGeom prst="rect">
            <a:avLst/>
          </a:prstGeom>
        </p:spPr>
        <p:txBody>
          <a:bodyPr anchor="t" rtlCol="false" tIns="0" lIns="0" bIns="0" rIns="0">
            <a:spAutoFit/>
          </a:bodyPr>
          <a:lstStyle/>
          <a:p>
            <a:pPr algn="ctr">
              <a:lnSpc>
                <a:spcPts val="5000"/>
              </a:lnSpc>
            </a:pPr>
            <a:r>
              <a:rPr lang="en-US" sz="5000">
                <a:solidFill>
                  <a:srgbClr val="283035"/>
                </a:solidFill>
                <a:latin typeface="Droid Serif Bold"/>
              </a:rPr>
              <a:t>RFM Segments plot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738157" y="3490477"/>
            <a:ext cx="11356880" cy="2216153"/>
          </a:xfrm>
          <a:prstGeom prst="rect">
            <a:avLst/>
          </a:prstGeom>
        </p:spPr>
        <p:txBody>
          <a:bodyPr anchor="t" rtlCol="false" tIns="0" lIns="0" bIns="0" rIns="0">
            <a:spAutoFit/>
          </a:bodyPr>
          <a:lstStyle/>
          <a:p>
            <a:pPr algn="ctr">
              <a:lnSpc>
                <a:spcPts val="8500"/>
              </a:lnSpc>
            </a:pPr>
            <a:r>
              <a:rPr lang="en-US" sz="8500">
                <a:solidFill>
                  <a:srgbClr val="283035"/>
                </a:solidFill>
                <a:latin typeface="Droid Serif Bold"/>
              </a:rPr>
              <a:t>Applying Clustering</a:t>
            </a:r>
          </a:p>
          <a:p>
            <a:pPr algn="ctr">
              <a:lnSpc>
                <a:spcPts val="8500"/>
              </a:lnSpc>
            </a:pPr>
          </a:p>
        </p:txBody>
      </p:sp>
      <p:sp>
        <p:nvSpPr>
          <p:cNvPr name="Freeform 3" id="3"/>
          <p:cNvSpPr/>
          <p:nvPr/>
        </p:nvSpPr>
        <p:spPr>
          <a:xfrm flipH="false" flipV="false" rot="9204740">
            <a:off x="-7716140" y="4836560"/>
            <a:ext cx="13412715" cy="10900879"/>
          </a:xfrm>
          <a:custGeom>
            <a:avLst/>
            <a:gdLst/>
            <a:ahLst/>
            <a:cxnLst/>
            <a:rect r="r" b="b" t="t" l="l"/>
            <a:pathLst>
              <a:path h="10900879" w="13412715">
                <a:moveTo>
                  <a:pt x="0" y="0"/>
                </a:moveTo>
                <a:lnTo>
                  <a:pt x="13412715" y="0"/>
                </a:lnTo>
                <a:lnTo>
                  <a:pt x="13412715" y="10900880"/>
                </a:lnTo>
                <a:lnTo>
                  <a:pt x="0" y="10900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630300" y="5706630"/>
            <a:ext cx="5572595" cy="3709666"/>
          </a:xfrm>
          <a:custGeom>
            <a:avLst/>
            <a:gdLst/>
            <a:ahLst/>
            <a:cxnLst/>
            <a:rect r="r" b="b" t="t" l="l"/>
            <a:pathLst>
              <a:path h="3709666" w="5572595">
                <a:moveTo>
                  <a:pt x="0" y="0"/>
                </a:moveTo>
                <a:lnTo>
                  <a:pt x="5572595" y="0"/>
                </a:lnTo>
                <a:lnTo>
                  <a:pt x="5572595" y="3709666"/>
                </a:lnTo>
                <a:lnTo>
                  <a:pt x="0" y="3709666"/>
                </a:lnTo>
                <a:lnTo>
                  <a:pt x="0" y="0"/>
                </a:lnTo>
                <a:close/>
              </a:path>
            </a:pathLst>
          </a:custGeom>
          <a:blipFill>
            <a:blip r:embed="rId4"/>
            <a:stretch>
              <a:fillRect l="-3343" t="0" r="-3343" b="0"/>
            </a:stretch>
          </a:blipFill>
        </p:spPr>
      </p:sp>
      <p:sp>
        <p:nvSpPr>
          <p:cNvPr name="Freeform 5" id="5"/>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6" id="6"/>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2"/>
            <a:stretch>
              <a:fillRect l="0" t="0" r="0" b="0"/>
            </a:stretch>
          </a:blipFill>
        </p:spPr>
      </p:sp>
      <p:sp>
        <p:nvSpPr>
          <p:cNvPr name="Freeform 3" id="3"/>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3"/>
            <a:stretch>
              <a:fillRect l="0" t="0" r="0" b="0"/>
            </a:stretch>
          </a:blipFill>
        </p:spPr>
      </p:sp>
      <p:sp>
        <p:nvSpPr>
          <p:cNvPr name="Freeform 4" id="4"/>
          <p:cNvSpPr/>
          <p:nvPr/>
        </p:nvSpPr>
        <p:spPr>
          <a:xfrm flipH="false" flipV="false" rot="0">
            <a:off x="1028700" y="3101584"/>
            <a:ext cx="6699432" cy="6156716"/>
          </a:xfrm>
          <a:custGeom>
            <a:avLst/>
            <a:gdLst/>
            <a:ahLst/>
            <a:cxnLst/>
            <a:rect r="r" b="b" t="t" l="l"/>
            <a:pathLst>
              <a:path h="6156716" w="6699432">
                <a:moveTo>
                  <a:pt x="0" y="0"/>
                </a:moveTo>
                <a:lnTo>
                  <a:pt x="6699432" y="0"/>
                </a:lnTo>
                <a:lnTo>
                  <a:pt x="6699432" y="6156716"/>
                </a:lnTo>
                <a:lnTo>
                  <a:pt x="0" y="6156716"/>
                </a:lnTo>
                <a:lnTo>
                  <a:pt x="0" y="0"/>
                </a:lnTo>
                <a:close/>
              </a:path>
            </a:pathLst>
          </a:custGeom>
          <a:blipFill>
            <a:blip r:embed="rId4"/>
            <a:stretch>
              <a:fillRect l="0" t="0" r="0" b="0"/>
            </a:stretch>
          </a:blipFill>
        </p:spPr>
      </p:sp>
      <p:sp>
        <p:nvSpPr>
          <p:cNvPr name="Freeform 5" id="5"/>
          <p:cNvSpPr/>
          <p:nvPr/>
        </p:nvSpPr>
        <p:spPr>
          <a:xfrm flipH="false" flipV="false" rot="9204740">
            <a:off x="-8590848" y="7054564"/>
            <a:ext cx="12269829" cy="9972025"/>
          </a:xfrm>
          <a:custGeom>
            <a:avLst/>
            <a:gdLst/>
            <a:ahLst/>
            <a:cxnLst/>
            <a:rect r="r" b="b" t="t" l="l"/>
            <a:pathLst>
              <a:path h="9972025" w="12269829">
                <a:moveTo>
                  <a:pt x="0" y="0"/>
                </a:moveTo>
                <a:lnTo>
                  <a:pt x="12269829" y="0"/>
                </a:lnTo>
                <a:lnTo>
                  <a:pt x="12269829" y="9972025"/>
                </a:lnTo>
                <a:lnTo>
                  <a:pt x="0" y="99720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356450" y="3480675"/>
            <a:ext cx="8072729" cy="5398533"/>
          </a:xfrm>
          <a:custGeom>
            <a:avLst/>
            <a:gdLst/>
            <a:ahLst/>
            <a:cxnLst/>
            <a:rect r="r" b="b" t="t" l="l"/>
            <a:pathLst>
              <a:path h="5398533" w="8072729">
                <a:moveTo>
                  <a:pt x="0" y="0"/>
                </a:moveTo>
                <a:lnTo>
                  <a:pt x="8072729" y="0"/>
                </a:lnTo>
                <a:lnTo>
                  <a:pt x="8072729" y="5398534"/>
                </a:lnTo>
                <a:lnTo>
                  <a:pt x="0" y="5398534"/>
                </a:lnTo>
                <a:lnTo>
                  <a:pt x="0" y="0"/>
                </a:lnTo>
                <a:close/>
              </a:path>
            </a:pathLst>
          </a:custGeom>
          <a:blipFill>
            <a:blip r:embed="rId7"/>
            <a:stretch>
              <a:fillRect l="0" t="0" r="0" b="0"/>
            </a:stretch>
          </a:blipFill>
        </p:spPr>
      </p:sp>
      <p:sp>
        <p:nvSpPr>
          <p:cNvPr name="TextBox 7" id="7"/>
          <p:cNvSpPr txBox="true"/>
          <p:nvPr/>
        </p:nvSpPr>
        <p:spPr>
          <a:xfrm rot="0">
            <a:off x="3465560" y="2459911"/>
            <a:ext cx="11356880" cy="1359546"/>
          </a:xfrm>
          <a:prstGeom prst="rect">
            <a:avLst/>
          </a:prstGeom>
        </p:spPr>
        <p:txBody>
          <a:bodyPr anchor="t" rtlCol="false" tIns="0" lIns="0" bIns="0" rIns="0">
            <a:spAutoFit/>
          </a:bodyPr>
          <a:lstStyle/>
          <a:p>
            <a:pPr algn="ctr">
              <a:lnSpc>
                <a:spcPts val="4900"/>
              </a:lnSpc>
            </a:pPr>
            <a:r>
              <a:rPr lang="en-US" sz="4900">
                <a:solidFill>
                  <a:srgbClr val="283035"/>
                </a:solidFill>
                <a:latin typeface="Droid Serif Bold"/>
              </a:rPr>
              <a:t>Clustering Implementation</a:t>
            </a:r>
          </a:p>
          <a:p>
            <a:pPr algn="ctr">
              <a:lnSpc>
                <a:spcPts val="5400"/>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04740">
            <a:off x="-8806453" y="5157522"/>
            <a:ext cx="13412715" cy="10900879"/>
          </a:xfrm>
          <a:custGeom>
            <a:avLst/>
            <a:gdLst/>
            <a:ahLst/>
            <a:cxnLst/>
            <a:rect r="r" b="b" t="t" l="l"/>
            <a:pathLst>
              <a:path h="10900879" w="13412715">
                <a:moveTo>
                  <a:pt x="0" y="0"/>
                </a:moveTo>
                <a:lnTo>
                  <a:pt x="13412715" y="0"/>
                </a:lnTo>
                <a:lnTo>
                  <a:pt x="13412715" y="10900879"/>
                </a:lnTo>
                <a:lnTo>
                  <a:pt x="0" y="109008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Freeform 5" id="5"/>
          <p:cNvSpPr/>
          <p:nvPr/>
        </p:nvSpPr>
        <p:spPr>
          <a:xfrm flipH="false" flipV="false" rot="0">
            <a:off x="4239726" y="3402711"/>
            <a:ext cx="10047014" cy="4977250"/>
          </a:xfrm>
          <a:custGeom>
            <a:avLst/>
            <a:gdLst/>
            <a:ahLst/>
            <a:cxnLst/>
            <a:rect r="r" b="b" t="t" l="l"/>
            <a:pathLst>
              <a:path h="4977250" w="10047014">
                <a:moveTo>
                  <a:pt x="0" y="0"/>
                </a:moveTo>
                <a:lnTo>
                  <a:pt x="10047014" y="0"/>
                </a:lnTo>
                <a:lnTo>
                  <a:pt x="10047014" y="4977250"/>
                </a:lnTo>
                <a:lnTo>
                  <a:pt x="0" y="4977250"/>
                </a:lnTo>
                <a:lnTo>
                  <a:pt x="0" y="0"/>
                </a:lnTo>
                <a:close/>
              </a:path>
            </a:pathLst>
          </a:custGeom>
          <a:blipFill>
            <a:blip r:embed="rId6"/>
            <a:stretch>
              <a:fillRect l="0" t="0" r="0" b="0"/>
            </a:stretch>
          </a:blipFill>
        </p:spPr>
      </p:sp>
      <p:sp>
        <p:nvSpPr>
          <p:cNvPr name="TextBox 6" id="6"/>
          <p:cNvSpPr txBox="true"/>
          <p:nvPr/>
        </p:nvSpPr>
        <p:spPr>
          <a:xfrm rot="0">
            <a:off x="5571576" y="2223337"/>
            <a:ext cx="7144847" cy="667396"/>
          </a:xfrm>
          <a:prstGeom prst="rect">
            <a:avLst/>
          </a:prstGeom>
        </p:spPr>
        <p:txBody>
          <a:bodyPr anchor="t" rtlCol="false" tIns="0" lIns="0" bIns="0" rIns="0">
            <a:spAutoFit/>
          </a:bodyPr>
          <a:lstStyle/>
          <a:p>
            <a:pPr algn="ctr">
              <a:lnSpc>
                <a:spcPts val="4900"/>
              </a:lnSpc>
            </a:pPr>
            <a:r>
              <a:rPr lang="en-US" sz="4900">
                <a:solidFill>
                  <a:srgbClr val="283035"/>
                </a:solidFill>
                <a:latin typeface="Droid Serif Bold"/>
              </a:rPr>
              <a:t>Results</a:t>
            </a:r>
          </a:p>
        </p:txBody>
      </p:sp>
      <p:sp>
        <p:nvSpPr>
          <p:cNvPr name="TextBox 7" id="7"/>
          <p:cNvSpPr txBox="true"/>
          <p:nvPr/>
        </p:nvSpPr>
        <p:spPr>
          <a:xfrm rot="-5400000">
            <a:off x="5154996" y="8969515"/>
            <a:ext cx="1300626" cy="235819"/>
          </a:xfrm>
          <a:prstGeom prst="rect">
            <a:avLst/>
          </a:prstGeom>
        </p:spPr>
        <p:txBody>
          <a:bodyPr anchor="t" rtlCol="false" tIns="0" lIns="0" bIns="0" rIns="0">
            <a:spAutoFit/>
          </a:bodyPr>
          <a:lstStyle/>
          <a:p>
            <a:pPr algn="ctr">
              <a:lnSpc>
                <a:spcPts val="1817"/>
              </a:lnSpc>
            </a:pPr>
            <a:r>
              <a:rPr lang="en-US" sz="1298">
                <a:solidFill>
                  <a:srgbClr val="283035"/>
                </a:solidFill>
                <a:latin typeface="Open Sans Bold"/>
              </a:rPr>
              <a:t>New Customers</a:t>
            </a:r>
          </a:p>
        </p:txBody>
      </p:sp>
      <p:sp>
        <p:nvSpPr>
          <p:cNvPr name="TextBox 8" id="8"/>
          <p:cNvSpPr txBox="true"/>
          <p:nvPr/>
        </p:nvSpPr>
        <p:spPr>
          <a:xfrm rot="-5400000">
            <a:off x="8495011" y="8969515"/>
            <a:ext cx="1300626" cy="235819"/>
          </a:xfrm>
          <a:prstGeom prst="rect">
            <a:avLst/>
          </a:prstGeom>
        </p:spPr>
        <p:txBody>
          <a:bodyPr anchor="t" rtlCol="false" tIns="0" lIns="0" bIns="0" rIns="0">
            <a:spAutoFit/>
          </a:bodyPr>
          <a:lstStyle/>
          <a:p>
            <a:pPr algn="ctr">
              <a:lnSpc>
                <a:spcPts val="1817"/>
              </a:lnSpc>
            </a:pPr>
            <a:r>
              <a:rPr lang="en-US" sz="1298">
                <a:solidFill>
                  <a:srgbClr val="283035"/>
                </a:solidFill>
                <a:latin typeface="Open Sans Bold"/>
              </a:rPr>
              <a:t>New Customers</a:t>
            </a:r>
          </a:p>
        </p:txBody>
      </p:sp>
      <p:sp>
        <p:nvSpPr>
          <p:cNvPr name="TextBox 9" id="9"/>
          <p:cNvSpPr txBox="true"/>
          <p:nvPr/>
        </p:nvSpPr>
        <p:spPr>
          <a:xfrm rot="-5400000">
            <a:off x="11844554" y="8969515"/>
            <a:ext cx="1300626" cy="235819"/>
          </a:xfrm>
          <a:prstGeom prst="rect">
            <a:avLst/>
          </a:prstGeom>
        </p:spPr>
        <p:txBody>
          <a:bodyPr anchor="t" rtlCol="false" tIns="0" lIns="0" bIns="0" rIns="0">
            <a:spAutoFit/>
          </a:bodyPr>
          <a:lstStyle/>
          <a:p>
            <a:pPr algn="ctr">
              <a:lnSpc>
                <a:spcPts val="1817"/>
              </a:lnSpc>
            </a:pPr>
            <a:r>
              <a:rPr lang="en-US" sz="1298">
                <a:solidFill>
                  <a:srgbClr val="283035"/>
                </a:solidFill>
                <a:latin typeface="Open Sans Bold"/>
              </a:rPr>
              <a:t>New Customers</a:t>
            </a:r>
          </a:p>
        </p:txBody>
      </p:sp>
      <p:sp>
        <p:nvSpPr>
          <p:cNvPr name="TextBox 10" id="10"/>
          <p:cNvSpPr txBox="true"/>
          <p:nvPr/>
        </p:nvSpPr>
        <p:spPr>
          <a:xfrm rot="-5400000">
            <a:off x="4499028" y="8787490"/>
            <a:ext cx="1300626" cy="466517"/>
          </a:xfrm>
          <a:prstGeom prst="rect">
            <a:avLst/>
          </a:prstGeom>
        </p:spPr>
        <p:txBody>
          <a:bodyPr anchor="t" rtlCol="false" tIns="0" lIns="0" bIns="0" rIns="0">
            <a:spAutoFit/>
          </a:bodyPr>
          <a:lstStyle/>
          <a:p>
            <a:pPr algn="ctr">
              <a:lnSpc>
                <a:spcPts val="1817"/>
              </a:lnSpc>
            </a:pPr>
            <a:r>
              <a:rPr lang="en-US" sz="1298">
                <a:solidFill>
                  <a:srgbClr val="283035"/>
                </a:solidFill>
                <a:latin typeface="Open Sans Bold"/>
              </a:rPr>
              <a:t>Inactive Customers</a:t>
            </a:r>
          </a:p>
        </p:txBody>
      </p:sp>
      <p:sp>
        <p:nvSpPr>
          <p:cNvPr name="TextBox 11" id="11"/>
          <p:cNvSpPr txBox="true"/>
          <p:nvPr/>
        </p:nvSpPr>
        <p:spPr>
          <a:xfrm rot="-5400000">
            <a:off x="7905718" y="8726955"/>
            <a:ext cx="1300626" cy="466517"/>
          </a:xfrm>
          <a:prstGeom prst="rect">
            <a:avLst/>
          </a:prstGeom>
        </p:spPr>
        <p:txBody>
          <a:bodyPr anchor="t" rtlCol="false" tIns="0" lIns="0" bIns="0" rIns="0">
            <a:spAutoFit/>
          </a:bodyPr>
          <a:lstStyle/>
          <a:p>
            <a:pPr algn="ctr">
              <a:lnSpc>
                <a:spcPts val="1817"/>
              </a:lnSpc>
            </a:pPr>
            <a:r>
              <a:rPr lang="en-US" sz="1298">
                <a:solidFill>
                  <a:srgbClr val="283035"/>
                </a:solidFill>
                <a:latin typeface="Open Sans Bold"/>
              </a:rPr>
              <a:t>Inactive Customers</a:t>
            </a:r>
          </a:p>
        </p:txBody>
      </p:sp>
      <p:sp>
        <p:nvSpPr>
          <p:cNvPr name="TextBox 12" id="12"/>
          <p:cNvSpPr txBox="true"/>
          <p:nvPr/>
        </p:nvSpPr>
        <p:spPr>
          <a:xfrm rot="-5400000">
            <a:off x="11255261" y="8787490"/>
            <a:ext cx="1300626" cy="466517"/>
          </a:xfrm>
          <a:prstGeom prst="rect">
            <a:avLst/>
          </a:prstGeom>
        </p:spPr>
        <p:txBody>
          <a:bodyPr anchor="t" rtlCol="false" tIns="0" lIns="0" bIns="0" rIns="0">
            <a:spAutoFit/>
          </a:bodyPr>
          <a:lstStyle/>
          <a:p>
            <a:pPr algn="ctr">
              <a:lnSpc>
                <a:spcPts val="1817"/>
              </a:lnSpc>
            </a:pPr>
            <a:r>
              <a:rPr lang="en-US" sz="1298">
                <a:solidFill>
                  <a:srgbClr val="283035"/>
                </a:solidFill>
                <a:latin typeface="Open Sans Bold"/>
              </a:rPr>
              <a:t>Inactive Customers</a:t>
            </a:r>
          </a:p>
        </p:txBody>
      </p:sp>
      <p:sp>
        <p:nvSpPr>
          <p:cNvPr name="TextBox 13" id="13"/>
          <p:cNvSpPr txBox="true"/>
          <p:nvPr/>
        </p:nvSpPr>
        <p:spPr>
          <a:xfrm rot="-5400000">
            <a:off x="5976598" y="8917328"/>
            <a:ext cx="1300626" cy="466517"/>
          </a:xfrm>
          <a:prstGeom prst="rect">
            <a:avLst/>
          </a:prstGeom>
        </p:spPr>
        <p:txBody>
          <a:bodyPr anchor="t" rtlCol="false" tIns="0" lIns="0" bIns="0" rIns="0">
            <a:spAutoFit/>
          </a:bodyPr>
          <a:lstStyle/>
          <a:p>
            <a:pPr algn="ctr">
              <a:lnSpc>
                <a:spcPts val="1817"/>
              </a:lnSpc>
            </a:pPr>
            <a:r>
              <a:rPr lang="en-US" sz="1298">
                <a:solidFill>
                  <a:srgbClr val="283035"/>
                </a:solidFill>
                <a:latin typeface="Open Sans Bold"/>
              </a:rPr>
              <a:t>Potential Loyal Customers</a:t>
            </a:r>
          </a:p>
        </p:txBody>
      </p:sp>
      <p:sp>
        <p:nvSpPr>
          <p:cNvPr name="TextBox 14" id="14"/>
          <p:cNvSpPr txBox="true"/>
          <p:nvPr/>
        </p:nvSpPr>
        <p:spPr>
          <a:xfrm rot="-5400000">
            <a:off x="9299131" y="8854165"/>
            <a:ext cx="1300626" cy="466517"/>
          </a:xfrm>
          <a:prstGeom prst="rect">
            <a:avLst/>
          </a:prstGeom>
        </p:spPr>
        <p:txBody>
          <a:bodyPr anchor="t" rtlCol="false" tIns="0" lIns="0" bIns="0" rIns="0">
            <a:spAutoFit/>
          </a:bodyPr>
          <a:lstStyle/>
          <a:p>
            <a:pPr algn="ctr">
              <a:lnSpc>
                <a:spcPts val="1817"/>
              </a:lnSpc>
            </a:pPr>
            <a:r>
              <a:rPr lang="en-US" sz="1298">
                <a:solidFill>
                  <a:srgbClr val="283035"/>
                </a:solidFill>
                <a:latin typeface="Open Sans Bold"/>
              </a:rPr>
              <a:t>Potential Loyal Customers</a:t>
            </a:r>
          </a:p>
        </p:txBody>
      </p:sp>
      <p:sp>
        <p:nvSpPr>
          <p:cNvPr name="TextBox 15" id="15"/>
          <p:cNvSpPr txBox="true"/>
          <p:nvPr/>
        </p:nvSpPr>
        <p:spPr>
          <a:xfrm rot="-5400000">
            <a:off x="12506750" y="8917328"/>
            <a:ext cx="1300626" cy="466517"/>
          </a:xfrm>
          <a:prstGeom prst="rect">
            <a:avLst/>
          </a:prstGeom>
        </p:spPr>
        <p:txBody>
          <a:bodyPr anchor="t" rtlCol="false" tIns="0" lIns="0" bIns="0" rIns="0">
            <a:spAutoFit/>
          </a:bodyPr>
          <a:lstStyle/>
          <a:p>
            <a:pPr algn="ctr">
              <a:lnSpc>
                <a:spcPts val="1817"/>
              </a:lnSpc>
            </a:pPr>
            <a:r>
              <a:rPr lang="en-US" sz="1298">
                <a:solidFill>
                  <a:srgbClr val="283035"/>
                </a:solidFill>
                <a:latin typeface="Open Sans Bold"/>
              </a:rPr>
              <a:t>Potential Loyal Customers</a:t>
            </a:r>
          </a:p>
        </p:txBody>
      </p:sp>
      <p:sp>
        <p:nvSpPr>
          <p:cNvPr name="TextBox 16" id="16"/>
          <p:cNvSpPr txBox="true"/>
          <p:nvPr/>
        </p:nvSpPr>
        <p:spPr>
          <a:xfrm rot="-5400000">
            <a:off x="6677201" y="8787490"/>
            <a:ext cx="1300626" cy="466517"/>
          </a:xfrm>
          <a:prstGeom prst="rect">
            <a:avLst/>
          </a:prstGeom>
        </p:spPr>
        <p:txBody>
          <a:bodyPr anchor="t" rtlCol="false" tIns="0" lIns="0" bIns="0" rIns="0">
            <a:spAutoFit/>
          </a:bodyPr>
          <a:lstStyle/>
          <a:p>
            <a:pPr algn="ctr">
              <a:lnSpc>
                <a:spcPts val="1817"/>
              </a:lnSpc>
            </a:pPr>
            <a:r>
              <a:rPr lang="en-US" sz="1298">
                <a:solidFill>
                  <a:srgbClr val="283035"/>
                </a:solidFill>
                <a:latin typeface="Open Sans Bold"/>
              </a:rPr>
              <a:t>Seasonal Cutomers</a:t>
            </a:r>
          </a:p>
        </p:txBody>
      </p:sp>
      <p:sp>
        <p:nvSpPr>
          <p:cNvPr name="TextBox 17" id="17"/>
          <p:cNvSpPr txBox="true"/>
          <p:nvPr/>
        </p:nvSpPr>
        <p:spPr>
          <a:xfrm rot="-5400000">
            <a:off x="10003773" y="8797015"/>
            <a:ext cx="1300626" cy="466517"/>
          </a:xfrm>
          <a:prstGeom prst="rect">
            <a:avLst/>
          </a:prstGeom>
        </p:spPr>
        <p:txBody>
          <a:bodyPr anchor="t" rtlCol="false" tIns="0" lIns="0" bIns="0" rIns="0">
            <a:spAutoFit/>
          </a:bodyPr>
          <a:lstStyle/>
          <a:p>
            <a:pPr algn="ctr">
              <a:lnSpc>
                <a:spcPts val="1817"/>
              </a:lnSpc>
            </a:pPr>
            <a:r>
              <a:rPr lang="en-US" sz="1298">
                <a:solidFill>
                  <a:srgbClr val="283035"/>
                </a:solidFill>
                <a:latin typeface="Open Sans Bold"/>
              </a:rPr>
              <a:t>Seasonal Cutomers</a:t>
            </a:r>
          </a:p>
        </p:txBody>
      </p:sp>
      <p:sp>
        <p:nvSpPr>
          <p:cNvPr name="TextBox 18" id="18"/>
          <p:cNvSpPr txBox="true"/>
          <p:nvPr/>
        </p:nvSpPr>
        <p:spPr>
          <a:xfrm rot="-5400000">
            <a:off x="13211392" y="8797015"/>
            <a:ext cx="1300626" cy="466517"/>
          </a:xfrm>
          <a:prstGeom prst="rect">
            <a:avLst/>
          </a:prstGeom>
        </p:spPr>
        <p:txBody>
          <a:bodyPr anchor="t" rtlCol="false" tIns="0" lIns="0" bIns="0" rIns="0">
            <a:spAutoFit/>
          </a:bodyPr>
          <a:lstStyle/>
          <a:p>
            <a:pPr algn="ctr">
              <a:lnSpc>
                <a:spcPts val="1817"/>
              </a:lnSpc>
            </a:pPr>
            <a:r>
              <a:rPr lang="en-US" sz="1298">
                <a:solidFill>
                  <a:srgbClr val="283035"/>
                </a:solidFill>
                <a:latin typeface="Open Sans Bold"/>
              </a:rPr>
              <a:t>Seasonal Cutomers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12434448" y="3287462"/>
            <a:ext cx="13412715" cy="10900879"/>
          </a:xfrm>
          <a:custGeom>
            <a:avLst/>
            <a:gdLst/>
            <a:ahLst/>
            <a:cxnLst/>
            <a:rect r="r" b="b" t="t" l="l"/>
            <a:pathLst>
              <a:path h="10900879" w="13412715">
                <a:moveTo>
                  <a:pt x="0" y="0"/>
                </a:moveTo>
                <a:lnTo>
                  <a:pt x="13412715" y="0"/>
                </a:lnTo>
                <a:lnTo>
                  <a:pt x="13412715" y="10900879"/>
                </a:lnTo>
                <a:lnTo>
                  <a:pt x="0" y="10900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3465560" y="4283070"/>
            <a:ext cx="11356880" cy="1835160"/>
          </a:xfrm>
          <a:prstGeom prst="rect">
            <a:avLst/>
          </a:prstGeom>
        </p:spPr>
        <p:txBody>
          <a:bodyPr anchor="t" rtlCol="false" tIns="0" lIns="0" bIns="0" rIns="0">
            <a:spAutoFit/>
          </a:bodyPr>
          <a:lstStyle/>
          <a:p>
            <a:pPr algn="ctr">
              <a:lnSpc>
                <a:spcPts val="7000"/>
              </a:lnSpc>
            </a:pPr>
            <a:r>
              <a:rPr lang="en-US" sz="7000">
                <a:solidFill>
                  <a:srgbClr val="283035"/>
                </a:solidFill>
                <a:latin typeface="Droid Serif Bold"/>
              </a:rPr>
              <a:t>Create Cohort and Conduct Cohort Analysis</a:t>
            </a:r>
          </a:p>
        </p:txBody>
      </p:sp>
      <p:sp>
        <p:nvSpPr>
          <p:cNvPr name="Freeform 4" id="4"/>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5" id="5"/>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12434448" y="3287462"/>
            <a:ext cx="13412715" cy="10900879"/>
          </a:xfrm>
          <a:custGeom>
            <a:avLst/>
            <a:gdLst/>
            <a:ahLst/>
            <a:cxnLst/>
            <a:rect r="r" b="b" t="t" l="l"/>
            <a:pathLst>
              <a:path h="10900879" w="13412715">
                <a:moveTo>
                  <a:pt x="0" y="0"/>
                </a:moveTo>
                <a:lnTo>
                  <a:pt x="13412715" y="0"/>
                </a:lnTo>
                <a:lnTo>
                  <a:pt x="13412715" y="10900879"/>
                </a:lnTo>
                <a:lnTo>
                  <a:pt x="0" y="10900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2782323"/>
            <a:ext cx="11356880" cy="679450"/>
          </a:xfrm>
          <a:prstGeom prst="rect">
            <a:avLst/>
          </a:prstGeom>
        </p:spPr>
        <p:txBody>
          <a:bodyPr anchor="t" rtlCol="false" tIns="0" lIns="0" bIns="0" rIns="0">
            <a:spAutoFit/>
          </a:bodyPr>
          <a:lstStyle/>
          <a:p>
            <a:pPr>
              <a:lnSpc>
                <a:spcPts val="5000"/>
              </a:lnSpc>
            </a:pPr>
            <a:r>
              <a:rPr lang="en-US" sz="5000">
                <a:solidFill>
                  <a:srgbClr val="8A4C8E"/>
                </a:solidFill>
                <a:latin typeface="Droid Serif Bold"/>
              </a:rPr>
              <a:t>What’s Cohort Analysis?</a:t>
            </a:r>
          </a:p>
        </p:txBody>
      </p:sp>
      <p:sp>
        <p:nvSpPr>
          <p:cNvPr name="Freeform 4" id="4"/>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5" id="5"/>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TextBox 6" id="6"/>
          <p:cNvSpPr txBox="true"/>
          <p:nvPr/>
        </p:nvSpPr>
        <p:spPr>
          <a:xfrm rot="0">
            <a:off x="1028700" y="3700993"/>
            <a:ext cx="16230600" cy="1222993"/>
          </a:xfrm>
          <a:prstGeom prst="rect">
            <a:avLst/>
          </a:prstGeom>
        </p:spPr>
        <p:txBody>
          <a:bodyPr anchor="t" rtlCol="false" tIns="0" lIns="0" bIns="0" rIns="0">
            <a:spAutoFit/>
          </a:bodyPr>
          <a:lstStyle/>
          <a:p>
            <a:pPr>
              <a:lnSpc>
                <a:spcPts val="4993"/>
              </a:lnSpc>
              <a:spcBef>
                <a:spcPct val="0"/>
              </a:spcBef>
            </a:pPr>
            <a:r>
              <a:rPr lang="en-US" sz="3285">
                <a:solidFill>
                  <a:srgbClr val="000000"/>
                </a:solidFill>
                <a:latin typeface="Droid Serif Bold"/>
              </a:rPr>
              <a:t>Cohort analysis is a tool that groups customers into “cohorts” based on shared characteristics, especially the time they started using a product.</a:t>
            </a:r>
          </a:p>
        </p:txBody>
      </p:sp>
      <p:sp>
        <p:nvSpPr>
          <p:cNvPr name="TextBox 7" id="7"/>
          <p:cNvSpPr txBox="true"/>
          <p:nvPr/>
        </p:nvSpPr>
        <p:spPr>
          <a:xfrm rot="0">
            <a:off x="1028700" y="5600700"/>
            <a:ext cx="12188667" cy="679450"/>
          </a:xfrm>
          <a:prstGeom prst="rect">
            <a:avLst/>
          </a:prstGeom>
        </p:spPr>
        <p:txBody>
          <a:bodyPr anchor="t" rtlCol="false" tIns="0" lIns="0" bIns="0" rIns="0">
            <a:spAutoFit/>
          </a:bodyPr>
          <a:lstStyle/>
          <a:p>
            <a:pPr>
              <a:lnSpc>
                <a:spcPts val="5000"/>
              </a:lnSpc>
            </a:pPr>
            <a:r>
              <a:rPr lang="en-US" sz="5000">
                <a:solidFill>
                  <a:srgbClr val="8A4C8E"/>
                </a:solidFill>
                <a:latin typeface="Droid Serif Bold"/>
              </a:rPr>
              <a:t>Why we use Cohort Analysis?</a:t>
            </a:r>
          </a:p>
        </p:txBody>
      </p:sp>
      <p:sp>
        <p:nvSpPr>
          <p:cNvPr name="TextBox 8" id="8"/>
          <p:cNvSpPr txBox="true"/>
          <p:nvPr/>
        </p:nvSpPr>
        <p:spPr>
          <a:xfrm rot="0">
            <a:off x="1028700" y="6518275"/>
            <a:ext cx="14703111" cy="1228556"/>
          </a:xfrm>
          <a:prstGeom prst="rect">
            <a:avLst/>
          </a:prstGeom>
        </p:spPr>
        <p:txBody>
          <a:bodyPr anchor="t" rtlCol="false" tIns="0" lIns="0" bIns="0" rIns="0">
            <a:spAutoFit/>
          </a:bodyPr>
          <a:lstStyle/>
          <a:p>
            <a:pPr>
              <a:lnSpc>
                <a:spcPts val="4993"/>
              </a:lnSpc>
              <a:spcBef>
                <a:spcPct val="0"/>
              </a:spcBef>
            </a:pPr>
            <a:r>
              <a:rPr lang="en-US" sz="3285">
                <a:solidFill>
                  <a:srgbClr val="000000"/>
                </a:solidFill>
                <a:latin typeface="Droid Serif Bold"/>
              </a:rPr>
              <a:t>We use cohort analysis for tracking and analyzing the behavior of groups of users over time.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12434448" y="3287462"/>
            <a:ext cx="13412715" cy="10900879"/>
          </a:xfrm>
          <a:custGeom>
            <a:avLst/>
            <a:gdLst/>
            <a:ahLst/>
            <a:cxnLst/>
            <a:rect r="r" b="b" t="t" l="l"/>
            <a:pathLst>
              <a:path h="10900879" w="13412715">
                <a:moveTo>
                  <a:pt x="0" y="0"/>
                </a:moveTo>
                <a:lnTo>
                  <a:pt x="13412715" y="0"/>
                </a:lnTo>
                <a:lnTo>
                  <a:pt x="13412715" y="10900879"/>
                </a:lnTo>
                <a:lnTo>
                  <a:pt x="0" y="10900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4307829"/>
            <a:ext cx="16793359" cy="515620"/>
          </a:xfrm>
          <a:prstGeom prst="rect">
            <a:avLst/>
          </a:prstGeom>
        </p:spPr>
        <p:txBody>
          <a:bodyPr anchor="t" rtlCol="false" tIns="0" lIns="0" bIns="0" rIns="0">
            <a:spAutoFit/>
          </a:bodyPr>
          <a:lstStyle/>
          <a:p>
            <a:pPr>
              <a:lnSpc>
                <a:spcPts val="3800"/>
              </a:lnSpc>
            </a:pPr>
            <a:r>
              <a:rPr lang="en-US" sz="3800">
                <a:solidFill>
                  <a:srgbClr val="674890"/>
                </a:solidFill>
                <a:latin typeface="Droid Serif Bold"/>
              </a:rPr>
              <a:t>1st Cohort:</a:t>
            </a:r>
            <a:r>
              <a:rPr lang="en-US" sz="3800">
                <a:solidFill>
                  <a:srgbClr val="674890"/>
                </a:solidFill>
                <a:latin typeface="Droid Serif Bold"/>
              </a:rPr>
              <a:t> </a:t>
            </a:r>
            <a:r>
              <a:rPr lang="en-US" sz="3800">
                <a:solidFill>
                  <a:srgbClr val="8A4C8E"/>
                </a:solidFill>
                <a:latin typeface="Droid Serif Bold"/>
              </a:rPr>
              <a:t>User number &amp; Retention Rate</a:t>
            </a:r>
          </a:p>
        </p:txBody>
      </p:sp>
      <p:sp>
        <p:nvSpPr>
          <p:cNvPr name="Freeform 4" id="4"/>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5" id="5"/>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TextBox 6" id="6"/>
          <p:cNvSpPr txBox="true"/>
          <p:nvPr/>
        </p:nvSpPr>
        <p:spPr>
          <a:xfrm rot="0">
            <a:off x="1028700" y="5299700"/>
            <a:ext cx="14895271" cy="515620"/>
          </a:xfrm>
          <a:prstGeom prst="rect">
            <a:avLst/>
          </a:prstGeom>
        </p:spPr>
        <p:txBody>
          <a:bodyPr anchor="t" rtlCol="false" tIns="0" lIns="0" bIns="0" rIns="0">
            <a:spAutoFit/>
          </a:bodyPr>
          <a:lstStyle/>
          <a:p>
            <a:pPr>
              <a:lnSpc>
                <a:spcPts val="3800"/>
              </a:lnSpc>
            </a:pPr>
            <a:r>
              <a:rPr lang="en-US" sz="3800">
                <a:solidFill>
                  <a:srgbClr val="674890"/>
                </a:solidFill>
                <a:latin typeface="Droid Serif Bold"/>
              </a:rPr>
              <a:t>2nd Cohort:</a:t>
            </a:r>
            <a:r>
              <a:rPr lang="en-US" sz="3800">
                <a:solidFill>
                  <a:srgbClr val="8A4C8E"/>
                </a:solidFill>
                <a:latin typeface="Droid Serif Bold"/>
              </a:rPr>
              <a:t> </a:t>
            </a:r>
            <a:r>
              <a:rPr lang="en-US" sz="3800">
                <a:solidFill>
                  <a:srgbClr val="8A4C8E"/>
                </a:solidFill>
                <a:latin typeface="Droid Serif Bold"/>
              </a:rPr>
              <a:t>Average Quantity Sold</a:t>
            </a:r>
          </a:p>
        </p:txBody>
      </p:sp>
      <p:sp>
        <p:nvSpPr>
          <p:cNvPr name="TextBox 7" id="7"/>
          <p:cNvSpPr txBox="true"/>
          <p:nvPr/>
        </p:nvSpPr>
        <p:spPr>
          <a:xfrm rot="0">
            <a:off x="1028700" y="6291570"/>
            <a:ext cx="12188667" cy="515620"/>
          </a:xfrm>
          <a:prstGeom prst="rect">
            <a:avLst/>
          </a:prstGeom>
        </p:spPr>
        <p:txBody>
          <a:bodyPr anchor="t" rtlCol="false" tIns="0" lIns="0" bIns="0" rIns="0">
            <a:spAutoFit/>
          </a:bodyPr>
          <a:lstStyle/>
          <a:p>
            <a:pPr>
              <a:lnSpc>
                <a:spcPts val="3800"/>
              </a:lnSpc>
            </a:pPr>
            <a:r>
              <a:rPr lang="en-US" sz="3800">
                <a:solidFill>
                  <a:srgbClr val="674890"/>
                </a:solidFill>
                <a:latin typeface="Droid Serif Bold"/>
              </a:rPr>
              <a:t>3rd Cohort:</a:t>
            </a:r>
            <a:r>
              <a:rPr lang="en-US" sz="3800">
                <a:solidFill>
                  <a:srgbClr val="8A4C8E"/>
                </a:solidFill>
                <a:latin typeface="Droid Serif Bold"/>
              </a:rPr>
              <a:t> Average Sales</a:t>
            </a:r>
          </a:p>
        </p:txBody>
      </p:sp>
      <p:sp>
        <p:nvSpPr>
          <p:cNvPr name="TextBox 8" id="8"/>
          <p:cNvSpPr txBox="true"/>
          <p:nvPr/>
        </p:nvSpPr>
        <p:spPr>
          <a:xfrm rot="0">
            <a:off x="1028700" y="2379959"/>
            <a:ext cx="16793359" cy="1308100"/>
          </a:xfrm>
          <a:prstGeom prst="rect">
            <a:avLst/>
          </a:prstGeom>
        </p:spPr>
        <p:txBody>
          <a:bodyPr anchor="t" rtlCol="false" tIns="0" lIns="0" bIns="0" rIns="0">
            <a:spAutoFit/>
          </a:bodyPr>
          <a:lstStyle/>
          <a:p>
            <a:pPr>
              <a:lnSpc>
                <a:spcPts val="5000"/>
              </a:lnSpc>
            </a:pPr>
            <a:r>
              <a:rPr lang="en-US" sz="5000">
                <a:solidFill>
                  <a:srgbClr val="000000"/>
                </a:solidFill>
                <a:latin typeface="Droid Serif Bold"/>
              </a:rPr>
              <a:t>We will conduct Cohort</a:t>
            </a:r>
            <a:r>
              <a:rPr lang="en-US" sz="5000">
                <a:solidFill>
                  <a:srgbClr val="000000"/>
                </a:solidFill>
                <a:latin typeface="Droid Serif Bold"/>
              </a:rPr>
              <a:t> Analysis by creating three cohorts, which are: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12434448" y="3287462"/>
            <a:ext cx="13412715" cy="10900879"/>
          </a:xfrm>
          <a:custGeom>
            <a:avLst/>
            <a:gdLst/>
            <a:ahLst/>
            <a:cxnLst/>
            <a:rect r="r" b="b" t="t" l="l"/>
            <a:pathLst>
              <a:path h="10900879" w="13412715">
                <a:moveTo>
                  <a:pt x="0" y="0"/>
                </a:moveTo>
                <a:lnTo>
                  <a:pt x="13412715" y="0"/>
                </a:lnTo>
                <a:lnTo>
                  <a:pt x="13412715" y="10900879"/>
                </a:lnTo>
                <a:lnTo>
                  <a:pt x="0" y="10900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4307829"/>
            <a:ext cx="16793359" cy="515620"/>
          </a:xfrm>
          <a:prstGeom prst="rect">
            <a:avLst/>
          </a:prstGeom>
        </p:spPr>
        <p:txBody>
          <a:bodyPr anchor="t" rtlCol="false" tIns="0" lIns="0" bIns="0" rIns="0">
            <a:spAutoFit/>
          </a:bodyPr>
          <a:lstStyle/>
          <a:p>
            <a:pPr marL="820421" indent="-410210" lvl="1">
              <a:lnSpc>
                <a:spcPts val="3800"/>
              </a:lnSpc>
              <a:buFont typeface="Arial"/>
              <a:buChar char="•"/>
            </a:pPr>
            <a:r>
              <a:rPr lang="en-US" sz="3800">
                <a:solidFill>
                  <a:srgbClr val="674890"/>
                </a:solidFill>
                <a:latin typeface="Droid Serif Bold"/>
              </a:rPr>
              <a:t>Month Extraction from InvioceDate column</a:t>
            </a:r>
          </a:p>
        </p:txBody>
      </p:sp>
      <p:sp>
        <p:nvSpPr>
          <p:cNvPr name="Freeform 4" id="4"/>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5" id="5"/>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TextBox 6" id="6"/>
          <p:cNvSpPr txBox="true"/>
          <p:nvPr/>
        </p:nvSpPr>
        <p:spPr>
          <a:xfrm rot="0">
            <a:off x="1028700" y="5612754"/>
            <a:ext cx="14895271" cy="515620"/>
          </a:xfrm>
          <a:prstGeom prst="rect">
            <a:avLst/>
          </a:prstGeom>
        </p:spPr>
        <p:txBody>
          <a:bodyPr anchor="t" rtlCol="false" tIns="0" lIns="0" bIns="0" rIns="0">
            <a:spAutoFit/>
          </a:bodyPr>
          <a:lstStyle/>
          <a:p>
            <a:pPr marL="820421" indent="-410210" lvl="1">
              <a:lnSpc>
                <a:spcPts val="3800"/>
              </a:lnSpc>
              <a:buFont typeface="Arial"/>
              <a:buChar char="•"/>
            </a:pPr>
            <a:r>
              <a:rPr lang="en-US" sz="3800">
                <a:solidFill>
                  <a:srgbClr val="674890"/>
                </a:solidFill>
                <a:latin typeface="Droid Serif Bold"/>
              </a:rPr>
              <a:t>Assigning Cohort to E</a:t>
            </a:r>
            <a:r>
              <a:rPr lang="en-US" sz="3800">
                <a:solidFill>
                  <a:srgbClr val="674890"/>
                </a:solidFill>
                <a:latin typeface="Droid Serif Bold"/>
              </a:rPr>
              <a:t>ach Transaction</a:t>
            </a:r>
          </a:p>
        </p:txBody>
      </p:sp>
      <p:sp>
        <p:nvSpPr>
          <p:cNvPr name="TextBox 7" id="7"/>
          <p:cNvSpPr txBox="true"/>
          <p:nvPr/>
        </p:nvSpPr>
        <p:spPr>
          <a:xfrm rot="0">
            <a:off x="1028700" y="6917679"/>
            <a:ext cx="14294573" cy="1096010"/>
          </a:xfrm>
          <a:prstGeom prst="rect">
            <a:avLst/>
          </a:prstGeom>
        </p:spPr>
        <p:txBody>
          <a:bodyPr anchor="t" rtlCol="false" tIns="0" lIns="0" bIns="0" rIns="0">
            <a:spAutoFit/>
          </a:bodyPr>
          <a:lstStyle/>
          <a:p>
            <a:pPr marL="820421" indent="-410210" lvl="1">
              <a:lnSpc>
                <a:spcPts val="3800"/>
              </a:lnSpc>
              <a:buFont typeface="Arial"/>
              <a:buChar char="•"/>
            </a:pPr>
            <a:r>
              <a:rPr lang="en-US" sz="3800">
                <a:solidFill>
                  <a:srgbClr val="674890"/>
                </a:solidFill>
                <a:latin typeface="Droid Serif Bold"/>
              </a:rPr>
              <a:t>Assigning Cohort</a:t>
            </a:r>
            <a:r>
              <a:rPr lang="en-US" sz="3800">
                <a:solidFill>
                  <a:srgbClr val="674890"/>
                </a:solidFill>
                <a:latin typeface="Droid Serif Bold"/>
              </a:rPr>
              <a:t> Index to each transaction</a:t>
            </a:r>
          </a:p>
          <a:p>
            <a:pPr>
              <a:lnSpc>
                <a:spcPts val="4500"/>
              </a:lnSpc>
            </a:pPr>
          </a:p>
        </p:txBody>
      </p:sp>
      <p:sp>
        <p:nvSpPr>
          <p:cNvPr name="TextBox 8" id="8"/>
          <p:cNvSpPr txBox="true"/>
          <p:nvPr/>
        </p:nvSpPr>
        <p:spPr>
          <a:xfrm rot="0">
            <a:off x="1310080" y="2454399"/>
            <a:ext cx="16230600" cy="1308100"/>
          </a:xfrm>
          <a:prstGeom prst="rect">
            <a:avLst/>
          </a:prstGeom>
        </p:spPr>
        <p:txBody>
          <a:bodyPr anchor="t" rtlCol="false" tIns="0" lIns="0" bIns="0" rIns="0">
            <a:spAutoFit/>
          </a:bodyPr>
          <a:lstStyle/>
          <a:p>
            <a:pPr>
              <a:lnSpc>
                <a:spcPts val="5000"/>
              </a:lnSpc>
            </a:pPr>
            <a:r>
              <a:rPr lang="en-US" sz="5000">
                <a:solidFill>
                  <a:srgbClr val="000000"/>
                </a:solidFill>
                <a:latin typeface="Droid Serif Bold"/>
              </a:rPr>
              <a:t>In order to create the three cohrots, we need to do the following steps: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12434448" y="3287462"/>
            <a:ext cx="13412715" cy="10900879"/>
          </a:xfrm>
          <a:custGeom>
            <a:avLst/>
            <a:gdLst/>
            <a:ahLst/>
            <a:cxnLst/>
            <a:rect r="r" b="b" t="t" l="l"/>
            <a:pathLst>
              <a:path h="10900879" w="13412715">
                <a:moveTo>
                  <a:pt x="0" y="0"/>
                </a:moveTo>
                <a:lnTo>
                  <a:pt x="13412715" y="0"/>
                </a:lnTo>
                <a:lnTo>
                  <a:pt x="13412715" y="10900879"/>
                </a:lnTo>
                <a:lnTo>
                  <a:pt x="0" y="10900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Freeform 5" id="5"/>
          <p:cNvSpPr/>
          <p:nvPr/>
        </p:nvSpPr>
        <p:spPr>
          <a:xfrm flipH="false" flipV="false" rot="0">
            <a:off x="1028700" y="3391234"/>
            <a:ext cx="14294573" cy="4108702"/>
          </a:xfrm>
          <a:custGeom>
            <a:avLst/>
            <a:gdLst/>
            <a:ahLst/>
            <a:cxnLst/>
            <a:rect r="r" b="b" t="t" l="l"/>
            <a:pathLst>
              <a:path h="4108702" w="14294573">
                <a:moveTo>
                  <a:pt x="0" y="0"/>
                </a:moveTo>
                <a:lnTo>
                  <a:pt x="14294573" y="0"/>
                </a:lnTo>
                <a:lnTo>
                  <a:pt x="14294573" y="4108702"/>
                </a:lnTo>
                <a:lnTo>
                  <a:pt x="0" y="4108702"/>
                </a:lnTo>
                <a:lnTo>
                  <a:pt x="0" y="0"/>
                </a:lnTo>
                <a:close/>
              </a:path>
            </a:pathLst>
          </a:custGeom>
          <a:blipFill>
            <a:blip r:embed="rId7"/>
            <a:stretch>
              <a:fillRect l="0" t="-6512" r="0" b="-6512"/>
            </a:stretch>
          </a:blipFill>
        </p:spPr>
      </p:sp>
      <p:sp>
        <p:nvSpPr>
          <p:cNvPr name="TextBox 6" id="6"/>
          <p:cNvSpPr txBox="true"/>
          <p:nvPr/>
        </p:nvSpPr>
        <p:spPr>
          <a:xfrm rot="0">
            <a:off x="1028700" y="2198984"/>
            <a:ext cx="16230600" cy="679450"/>
          </a:xfrm>
          <a:prstGeom prst="rect">
            <a:avLst/>
          </a:prstGeom>
        </p:spPr>
        <p:txBody>
          <a:bodyPr anchor="t" rtlCol="false" tIns="0" lIns="0" bIns="0" rIns="0">
            <a:spAutoFit/>
          </a:bodyPr>
          <a:lstStyle/>
          <a:p>
            <a:pPr>
              <a:lnSpc>
                <a:spcPts val="5000"/>
              </a:lnSpc>
            </a:pPr>
            <a:r>
              <a:rPr lang="en-US" sz="5000">
                <a:solidFill>
                  <a:srgbClr val="000000"/>
                </a:solidFill>
                <a:latin typeface="Droid Serif Bold"/>
              </a:rPr>
              <a:t>Dataset after applying the steps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12434448" y="3287462"/>
            <a:ext cx="13412715" cy="10900879"/>
          </a:xfrm>
          <a:custGeom>
            <a:avLst/>
            <a:gdLst/>
            <a:ahLst/>
            <a:cxnLst/>
            <a:rect r="r" b="b" t="t" l="l"/>
            <a:pathLst>
              <a:path h="10900879" w="13412715">
                <a:moveTo>
                  <a:pt x="0" y="0"/>
                </a:moveTo>
                <a:lnTo>
                  <a:pt x="13412715" y="0"/>
                </a:lnTo>
                <a:lnTo>
                  <a:pt x="13412715" y="10900879"/>
                </a:lnTo>
                <a:lnTo>
                  <a:pt x="0" y="10900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198579" y="2406542"/>
            <a:ext cx="16230600" cy="1444149"/>
          </a:xfrm>
          <a:prstGeom prst="rect">
            <a:avLst/>
          </a:prstGeom>
        </p:spPr>
        <p:txBody>
          <a:bodyPr anchor="t" rtlCol="false" tIns="0" lIns="0" bIns="0" rIns="0">
            <a:spAutoFit/>
          </a:bodyPr>
          <a:lstStyle/>
          <a:p>
            <a:pPr algn="ctr">
              <a:lnSpc>
                <a:spcPts val="5481"/>
              </a:lnSpc>
            </a:pPr>
            <a:r>
              <a:rPr lang="en-US" sz="5481">
                <a:solidFill>
                  <a:srgbClr val="8A4C8E"/>
                </a:solidFill>
                <a:latin typeface="Droid Serif Bold"/>
              </a:rPr>
              <a:t>1st Cohort: </a:t>
            </a:r>
          </a:p>
          <a:p>
            <a:pPr algn="ctr">
              <a:lnSpc>
                <a:spcPts val="5481"/>
              </a:lnSpc>
            </a:pPr>
            <a:r>
              <a:rPr lang="en-US" sz="5481">
                <a:solidFill>
                  <a:srgbClr val="8A4C8E"/>
                </a:solidFill>
                <a:latin typeface="Droid Serif Bold"/>
              </a:rPr>
              <a:t>User number &amp; Retention Rate</a:t>
            </a:r>
          </a:p>
        </p:txBody>
      </p:sp>
      <p:sp>
        <p:nvSpPr>
          <p:cNvPr name="Freeform 4" id="4"/>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5" id="5"/>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TextBox 6" id="6"/>
          <p:cNvSpPr txBox="true"/>
          <p:nvPr/>
        </p:nvSpPr>
        <p:spPr>
          <a:xfrm rot="0">
            <a:off x="1685252" y="4364393"/>
            <a:ext cx="14917495" cy="1891243"/>
          </a:xfrm>
          <a:prstGeom prst="rect">
            <a:avLst/>
          </a:prstGeom>
        </p:spPr>
        <p:txBody>
          <a:bodyPr anchor="t" rtlCol="false" tIns="0" lIns="0" bIns="0" rIns="0">
            <a:spAutoFit/>
          </a:bodyPr>
          <a:lstStyle/>
          <a:p>
            <a:pPr>
              <a:lnSpc>
                <a:spcPts val="5297"/>
              </a:lnSpc>
            </a:pPr>
            <a:r>
              <a:rPr lang="en-US" sz="3485">
                <a:solidFill>
                  <a:srgbClr val="674890"/>
                </a:solidFill>
                <a:latin typeface="Droid Serif Bold"/>
              </a:rPr>
              <a:t>Retention Rate: </a:t>
            </a:r>
          </a:p>
          <a:p>
            <a:pPr>
              <a:lnSpc>
                <a:spcPts val="4993"/>
              </a:lnSpc>
              <a:spcBef>
                <a:spcPct val="0"/>
              </a:spcBef>
            </a:pPr>
            <a:r>
              <a:rPr lang="en-US" sz="3285">
                <a:solidFill>
                  <a:srgbClr val="000000"/>
                </a:solidFill>
                <a:latin typeface="Droid Serif Bold"/>
              </a:rPr>
              <a:t>The retention rate gives you the percentage of active customers compared to the total number of customers</a:t>
            </a:r>
          </a:p>
        </p:txBody>
      </p:sp>
      <p:sp>
        <p:nvSpPr>
          <p:cNvPr name="TextBox 7" id="7"/>
          <p:cNvSpPr txBox="true"/>
          <p:nvPr/>
        </p:nvSpPr>
        <p:spPr>
          <a:xfrm rot="0">
            <a:off x="1685252" y="6769338"/>
            <a:ext cx="14064796" cy="1164320"/>
          </a:xfrm>
          <a:prstGeom prst="rect">
            <a:avLst/>
          </a:prstGeom>
        </p:spPr>
        <p:txBody>
          <a:bodyPr anchor="t" rtlCol="false" tIns="0" lIns="0" bIns="0" rIns="0">
            <a:spAutoFit/>
          </a:bodyPr>
          <a:lstStyle/>
          <a:p>
            <a:pPr>
              <a:lnSpc>
                <a:spcPts val="4708"/>
              </a:lnSpc>
              <a:spcBef>
                <a:spcPct val="0"/>
              </a:spcBef>
            </a:pPr>
            <a:r>
              <a:rPr lang="en-US" sz="3097">
                <a:solidFill>
                  <a:srgbClr val="000000"/>
                </a:solidFill>
                <a:latin typeface="Droid Serif Bold"/>
              </a:rPr>
              <a:t>Therefore we will count how many customers per each cohort date &amp; cohort index.</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30926" y="4668838"/>
            <a:ext cx="8826148" cy="1120774"/>
          </a:xfrm>
          <a:prstGeom prst="rect">
            <a:avLst/>
          </a:prstGeom>
        </p:spPr>
        <p:txBody>
          <a:bodyPr anchor="t" rtlCol="false" tIns="0" lIns="0" bIns="0" rIns="0">
            <a:spAutoFit/>
          </a:bodyPr>
          <a:lstStyle/>
          <a:p>
            <a:pPr>
              <a:lnSpc>
                <a:spcPts val="8499"/>
              </a:lnSpc>
            </a:pPr>
            <a:r>
              <a:rPr lang="en-US" sz="8499">
                <a:solidFill>
                  <a:srgbClr val="283035"/>
                </a:solidFill>
                <a:latin typeface="PT Serif Bold"/>
              </a:rPr>
              <a:t>Project Overview</a:t>
            </a:r>
          </a:p>
        </p:txBody>
      </p:sp>
      <p:sp>
        <p:nvSpPr>
          <p:cNvPr name="Freeform 3" id="3"/>
          <p:cNvSpPr/>
          <p:nvPr/>
        </p:nvSpPr>
        <p:spPr>
          <a:xfrm flipH="false" flipV="false" rot="2783229">
            <a:off x="-8668694" y="4751048"/>
            <a:ext cx="14943376" cy="12144889"/>
          </a:xfrm>
          <a:custGeom>
            <a:avLst/>
            <a:gdLst/>
            <a:ahLst/>
            <a:cxnLst/>
            <a:rect r="r" b="b" t="t" l="l"/>
            <a:pathLst>
              <a:path h="12144889" w="14943376">
                <a:moveTo>
                  <a:pt x="0" y="0"/>
                </a:moveTo>
                <a:lnTo>
                  <a:pt x="14943376" y="0"/>
                </a:lnTo>
                <a:lnTo>
                  <a:pt x="14943376" y="12144890"/>
                </a:lnTo>
                <a:lnTo>
                  <a:pt x="0" y="12144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5" id="5"/>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12434448" y="3287462"/>
            <a:ext cx="13412715" cy="10900879"/>
          </a:xfrm>
          <a:custGeom>
            <a:avLst/>
            <a:gdLst/>
            <a:ahLst/>
            <a:cxnLst/>
            <a:rect r="r" b="b" t="t" l="l"/>
            <a:pathLst>
              <a:path h="10900879" w="13412715">
                <a:moveTo>
                  <a:pt x="0" y="0"/>
                </a:moveTo>
                <a:lnTo>
                  <a:pt x="13412715" y="0"/>
                </a:lnTo>
                <a:lnTo>
                  <a:pt x="13412715" y="10900879"/>
                </a:lnTo>
                <a:lnTo>
                  <a:pt x="0" y="10900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047487" y="408015"/>
            <a:ext cx="4211813" cy="906029"/>
          </a:xfrm>
          <a:custGeom>
            <a:avLst/>
            <a:gdLst/>
            <a:ahLst/>
            <a:cxnLst/>
            <a:rect r="r" b="b" t="t" l="l"/>
            <a:pathLst>
              <a:path h="906029" w="4211813">
                <a:moveTo>
                  <a:pt x="0" y="0"/>
                </a:moveTo>
                <a:lnTo>
                  <a:pt x="4211813" y="0"/>
                </a:lnTo>
                <a:lnTo>
                  <a:pt x="4211813" y="906029"/>
                </a:lnTo>
                <a:lnTo>
                  <a:pt x="0" y="906029"/>
                </a:lnTo>
                <a:lnTo>
                  <a:pt x="0" y="0"/>
                </a:lnTo>
                <a:close/>
              </a:path>
            </a:pathLst>
          </a:custGeom>
          <a:blipFill>
            <a:blip r:embed="rId5"/>
            <a:stretch>
              <a:fillRect l="0" t="0" r="0" b="0"/>
            </a:stretch>
          </a:blipFill>
        </p:spPr>
      </p:sp>
      <p:sp>
        <p:nvSpPr>
          <p:cNvPr name="Freeform 4" id="4"/>
          <p:cNvSpPr/>
          <p:nvPr/>
        </p:nvSpPr>
        <p:spPr>
          <a:xfrm flipH="false" flipV="false" rot="0">
            <a:off x="1028700" y="289360"/>
            <a:ext cx="7072203" cy="1143340"/>
          </a:xfrm>
          <a:custGeom>
            <a:avLst/>
            <a:gdLst/>
            <a:ahLst/>
            <a:cxnLst/>
            <a:rect r="r" b="b" t="t" l="l"/>
            <a:pathLst>
              <a:path h="1143340" w="7072203">
                <a:moveTo>
                  <a:pt x="0" y="0"/>
                </a:moveTo>
                <a:lnTo>
                  <a:pt x="7072203" y="0"/>
                </a:lnTo>
                <a:lnTo>
                  <a:pt x="7072203" y="1143339"/>
                </a:lnTo>
                <a:lnTo>
                  <a:pt x="0" y="1143339"/>
                </a:lnTo>
                <a:lnTo>
                  <a:pt x="0" y="0"/>
                </a:lnTo>
                <a:close/>
              </a:path>
            </a:pathLst>
          </a:custGeom>
          <a:blipFill>
            <a:blip r:embed="rId6"/>
            <a:stretch>
              <a:fillRect l="0" t="0" r="0" b="0"/>
            </a:stretch>
          </a:blipFill>
        </p:spPr>
      </p:sp>
      <p:sp>
        <p:nvSpPr>
          <p:cNvPr name="Freeform 5" id="5"/>
          <p:cNvSpPr/>
          <p:nvPr/>
        </p:nvSpPr>
        <p:spPr>
          <a:xfrm flipH="false" flipV="false" rot="0">
            <a:off x="123716" y="2153425"/>
            <a:ext cx="18040569" cy="8169417"/>
          </a:xfrm>
          <a:custGeom>
            <a:avLst/>
            <a:gdLst/>
            <a:ahLst/>
            <a:cxnLst/>
            <a:rect r="r" b="b" t="t" l="l"/>
            <a:pathLst>
              <a:path h="8169417" w="18040569">
                <a:moveTo>
                  <a:pt x="0" y="0"/>
                </a:moveTo>
                <a:lnTo>
                  <a:pt x="18040568" y="0"/>
                </a:lnTo>
                <a:lnTo>
                  <a:pt x="18040568" y="8169417"/>
                </a:lnTo>
                <a:lnTo>
                  <a:pt x="0" y="8169417"/>
                </a:lnTo>
                <a:lnTo>
                  <a:pt x="0" y="0"/>
                </a:lnTo>
                <a:close/>
              </a:path>
            </a:pathLst>
          </a:custGeom>
          <a:blipFill>
            <a:blip r:embed="rId7"/>
            <a:stretch>
              <a:fillRect l="0" t="-868" r="-347" b="0"/>
            </a:stretch>
          </a:blipFill>
        </p:spPr>
      </p:sp>
      <p:sp>
        <p:nvSpPr>
          <p:cNvPr name="TextBox 6" id="6"/>
          <p:cNvSpPr txBox="true"/>
          <p:nvPr/>
        </p:nvSpPr>
        <p:spPr>
          <a:xfrm rot="0">
            <a:off x="1028700" y="1499374"/>
            <a:ext cx="16230600" cy="539751"/>
          </a:xfrm>
          <a:prstGeom prst="rect">
            <a:avLst/>
          </a:prstGeom>
        </p:spPr>
        <p:txBody>
          <a:bodyPr anchor="t" rtlCol="false" tIns="0" lIns="0" bIns="0" rIns="0">
            <a:spAutoFit/>
          </a:bodyPr>
          <a:lstStyle/>
          <a:p>
            <a:pPr algn="ctr">
              <a:lnSpc>
                <a:spcPts val="4000"/>
              </a:lnSpc>
            </a:pPr>
            <a:r>
              <a:rPr lang="en-US" sz="4000">
                <a:solidFill>
                  <a:srgbClr val="8A4C8E"/>
                </a:solidFill>
                <a:latin typeface="Droid Serif Bold"/>
              </a:rPr>
              <a:t>1st Cohort: User number &amp; Retention Rate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12434448" y="3287462"/>
            <a:ext cx="13412715" cy="10900879"/>
          </a:xfrm>
          <a:custGeom>
            <a:avLst/>
            <a:gdLst/>
            <a:ahLst/>
            <a:cxnLst/>
            <a:rect r="r" b="b" t="t" l="l"/>
            <a:pathLst>
              <a:path h="10900879" w="13412715">
                <a:moveTo>
                  <a:pt x="0" y="0"/>
                </a:moveTo>
                <a:lnTo>
                  <a:pt x="13412715" y="0"/>
                </a:lnTo>
                <a:lnTo>
                  <a:pt x="13412715" y="10900879"/>
                </a:lnTo>
                <a:lnTo>
                  <a:pt x="0" y="10900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198579" y="2406542"/>
            <a:ext cx="16230600" cy="748824"/>
          </a:xfrm>
          <a:prstGeom prst="rect">
            <a:avLst/>
          </a:prstGeom>
        </p:spPr>
        <p:txBody>
          <a:bodyPr anchor="t" rtlCol="false" tIns="0" lIns="0" bIns="0" rIns="0">
            <a:spAutoFit/>
          </a:bodyPr>
          <a:lstStyle/>
          <a:p>
            <a:pPr algn="ctr">
              <a:lnSpc>
                <a:spcPts val="5481"/>
              </a:lnSpc>
            </a:pPr>
            <a:r>
              <a:rPr lang="en-US" sz="5481">
                <a:solidFill>
                  <a:srgbClr val="8A4C8E"/>
                </a:solidFill>
                <a:latin typeface="Droid Serif Bold"/>
              </a:rPr>
              <a:t>2nd Cohort: Average Quantity Sold</a:t>
            </a:r>
          </a:p>
        </p:txBody>
      </p:sp>
      <p:sp>
        <p:nvSpPr>
          <p:cNvPr name="Freeform 4" id="4"/>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5" id="5"/>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TextBox 6" id="6"/>
          <p:cNvSpPr txBox="true"/>
          <p:nvPr/>
        </p:nvSpPr>
        <p:spPr>
          <a:xfrm rot="0">
            <a:off x="1685252" y="4535196"/>
            <a:ext cx="14719906" cy="1877105"/>
          </a:xfrm>
          <a:prstGeom prst="rect">
            <a:avLst/>
          </a:prstGeom>
        </p:spPr>
        <p:txBody>
          <a:bodyPr anchor="t" rtlCol="false" tIns="0" lIns="0" bIns="0" rIns="0">
            <a:spAutoFit/>
          </a:bodyPr>
          <a:lstStyle/>
          <a:p>
            <a:pPr>
              <a:lnSpc>
                <a:spcPts val="5227"/>
              </a:lnSpc>
            </a:pPr>
            <a:r>
              <a:rPr lang="en-US" sz="3439">
                <a:solidFill>
                  <a:srgbClr val="674890"/>
                </a:solidFill>
                <a:latin typeface="Droid Serif Bold"/>
              </a:rPr>
              <a:t>Average Quantity Sold: </a:t>
            </a:r>
          </a:p>
          <a:p>
            <a:pPr>
              <a:lnSpc>
                <a:spcPts val="4927"/>
              </a:lnSpc>
              <a:spcBef>
                <a:spcPct val="0"/>
              </a:spcBef>
            </a:pPr>
            <a:r>
              <a:rPr lang="en-US" sz="3241">
                <a:solidFill>
                  <a:srgbClr val="000000"/>
                </a:solidFill>
                <a:latin typeface="Droid Serif Bold"/>
              </a:rPr>
              <a:t>We will calculate the average quantity sold per each cohort date &amp; cohort index.</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12434448" y="3287462"/>
            <a:ext cx="13412715" cy="10900879"/>
          </a:xfrm>
          <a:custGeom>
            <a:avLst/>
            <a:gdLst/>
            <a:ahLst/>
            <a:cxnLst/>
            <a:rect r="r" b="b" t="t" l="l"/>
            <a:pathLst>
              <a:path h="10900879" w="13412715">
                <a:moveTo>
                  <a:pt x="0" y="0"/>
                </a:moveTo>
                <a:lnTo>
                  <a:pt x="13412715" y="0"/>
                </a:lnTo>
                <a:lnTo>
                  <a:pt x="13412715" y="10900879"/>
                </a:lnTo>
                <a:lnTo>
                  <a:pt x="0" y="10900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047487" y="408015"/>
            <a:ext cx="4211813" cy="906029"/>
          </a:xfrm>
          <a:custGeom>
            <a:avLst/>
            <a:gdLst/>
            <a:ahLst/>
            <a:cxnLst/>
            <a:rect r="r" b="b" t="t" l="l"/>
            <a:pathLst>
              <a:path h="906029" w="4211813">
                <a:moveTo>
                  <a:pt x="0" y="0"/>
                </a:moveTo>
                <a:lnTo>
                  <a:pt x="4211813" y="0"/>
                </a:lnTo>
                <a:lnTo>
                  <a:pt x="4211813" y="906029"/>
                </a:lnTo>
                <a:lnTo>
                  <a:pt x="0" y="906029"/>
                </a:lnTo>
                <a:lnTo>
                  <a:pt x="0" y="0"/>
                </a:lnTo>
                <a:close/>
              </a:path>
            </a:pathLst>
          </a:custGeom>
          <a:blipFill>
            <a:blip r:embed="rId5"/>
            <a:stretch>
              <a:fillRect l="0" t="0" r="0" b="0"/>
            </a:stretch>
          </a:blipFill>
        </p:spPr>
      </p:sp>
      <p:sp>
        <p:nvSpPr>
          <p:cNvPr name="Freeform 4" id="4"/>
          <p:cNvSpPr/>
          <p:nvPr/>
        </p:nvSpPr>
        <p:spPr>
          <a:xfrm flipH="false" flipV="false" rot="0">
            <a:off x="1028700" y="289360"/>
            <a:ext cx="7072203" cy="1143340"/>
          </a:xfrm>
          <a:custGeom>
            <a:avLst/>
            <a:gdLst/>
            <a:ahLst/>
            <a:cxnLst/>
            <a:rect r="r" b="b" t="t" l="l"/>
            <a:pathLst>
              <a:path h="1143340" w="7072203">
                <a:moveTo>
                  <a:pt x="0" y="0"/>
                </a:moveTo>
                <a:lnTo>
                  <a:pt x="7072203" y="0"/>
                </a:lnTo>
                <a:lnTo>
                  <a:pt x="7072203" y="1143339"/>
                </a:lnTo>
                <a:lnTo>
                  <a:pt x="0" y="1143339"/>
                </a:lnTo>
                <a:lnTo>
                  <a:pt x="0" y="0"/>
                </a:lnTo>
                <a:close/>
              </a:path>
            </a:pathLst>
          </a:custGeom>
          <a:blipFill>
            <a:blip r:embed="rId6"/>
            <a:stretch>
              <a:fillRect l="0" t="0" r="0" b="0"/>
            </a:stretch>
          </a:blipFill>
        </p:spPr>
      </p:sp>
      <p:sp>
        <p:nvSpPr>
          <p:cNvPr name="Freeform 5" id="5"/>
          <p:cNvSpPr/>
          <p:nvPr/>
        </p:nvSpPr>
        <p:spPr>
          <a:xfrm flipH="false" flipV="false" rot="0">
            <a:off x="279928" y="2153425"/>
            <a:ext cx="17728145" cy="8023237"/>
          </a:xfrm>
          <a:custGeom>
            <a:avLst/>
            <a:gdLst/>
            <a:ahLst/>
            <a:cxnLst/>
            <a:rect r="r" b="b" t="t" l="l"/>
            <a:pathLst>
              <a:path h="8023237" w="17728145">
                <a:moveTo>
                  <a:pt x="0" y="0"/>
                </a:moveTo>
                <a:lnTo>
                  <a:pt x="17728144" y="0"/>
                </a:lnTo>
                <a:lnTo>
                  <a:pt x="17728144" y="8023237"/>
                </a:lnTo>
                <a:lnTo>
                  <a:pt x="0" y="8023237"/>
                </a:lnTo>
                <a:lnTo>
                  <a:pt x="0" y="0"/>
                </a:lnTo>
                <a:close/>
              </a:path>
            </a:pathLst>
          </a:custGeom>
          <a:blipFill>
            <a:blip r:embed="rId7"/>
            <a:stretch>
              <a:fillRect l="0" t="0" r="0" b="0"/>
            </a:stretch>
          </a:blipFill>
        </p:spPr>
      </p:sp>
      <p:sp>
        <p:nvSpPr>
          <p:cNvPr name="TextBox 6" id="6"/>
          <p:cNvSpPr txBox="true"/>
          <p:nvPr/>
        </p:nvSpPr>
        <p:spPr>
          <a:xfrm rot="0">
            <a:off x="1329628" y="1556524"/>
            <a:ext cx="16230600" cy="539751"/>
          </a:xfrm>
          <a:prstGeom prst="rect">
            <a:avLst/>
          </a:prstGeom>
        </p:spPr>
        <p:txBody>
          <a:bodyPr anchor="t" rtlCol="false" tIns="0" lIns="0" bIns="0" rIns="0">
            <a:spAutoFit/>
          </a:bodyPr>
          <a:lstStyle/>
          <a:p>
            <a:pPr algn="ctr">
              <a:lnSpc>
                <a:spcPts val="4000"/>
              </a:lnSpc>
            </a:pPr>
            <a:r>
              <a:rPr lang="en-US" sz="4000">
                <a:solidFill>
                  <a:srgbClr val="8A4C8E"/>
                </a:solidFill>
                <a:latin typeface="Droid Serif Bold"/>
              </a:rPr>
              <a:t>2nd Cohort: Average Quantity Sold</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12434448" y="3287462"/>
            <a:ext cx="13412715" cy="10900879"/>
          </a:xfrm>
          <a:custGeom>
            <a:avLst/>
            <a:gdLst/>
            <a:ahLst/>
            <a:cxnLst/>
            <a:rect r="r" b="b" t="t" l="l"/>
            <a:pathLst>
              <a:path h="10900879" w="13412715">
                <a:moveTo>
                  <a:pt x="0" y="0"/>
                </a:moveTo>
                <a:lnTo>
                  <a:pt x="13412715" y="0"/>
                </a:lnTo>
                <a:lnTo>
                  <a:pt x="13412715" y="10900879"/>
                </a:lnTo>
                <a:lnTo>
                  <a:pt x="0" y="10900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2299350"/>
            <a:ext cx="16230600" cy="748824"/>
          </a:xfrm>
          <a:prstGeom prst="rect">
            <a:avLst/>
          </a:prstGeom>
        </p:spPr>
        <p:txBody>
          <a:bodyPr anchor="t" rtlCol="false" tIns="0" lIns="0" bIns="0" rIns="0">
            <a:spAutoFit/>
          </a:bodyPr>
          <a:lstStyle/>
          <a:p>
            <a:pPr algn="ctr">
              <a:lnSpc>
                <a:spcPts val="5481"/>
              </a:lnSpc>
            </a:pPr>
            <a:r>
              <a:rPr lang="en-US" sz="5481">
                <a:solidFill>
                  <a:srgbClr val="8A4C8E"/>
                </a:solidFill>
                <a:latin typeface="Droid Serif Bold"/>
              </a:rPr>
              <a:t>3rd Cohort: Average Sales </a:t>
            </a:r>
          </a:p>
        </p:txBody>
      </p:sp>
      <p:sp>
        <p:nvSpPr>
          <p:cNvPr name="Freeform 4" id="4"/>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5" id="5"/>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TextBox 6" id="6"/>
          <p:cNvSpPr txBox="true"/>
          <p:nvPr/>
        </p:nvSpPr>
        <p:spPr>
          <a:xfrm rot="0">
            <a:off x="1784047" y="4147798"/>
            <a:ext cx="14719906" cy="1877105"/>
          </a:xfrm>
          <a:prstGeom prst="rect">
            <a:avLst/>
          </a:prstGeom>
        </p:spPr>
        <p:txBody>
          <a:bodyPr anchor="t" rtlCol="false" tIns="0" lIns="0" bIns="0" rIns="0">
            <a:spAutoFit/>
          </a:bodyPr>
          <a:lstStyle/>
          <a:p>
            <a:pPr>
              <a:lnSpc>
                <a:spcPts val="5227"/>
              </a:lnSpc>
            </a:pPr>
            <a:r>
              <a:rPr lang="en-US" sz="3439">
                <a:solidFill>
                  <a:srgbClr val="674890"/>
                </a:solidFill>
                <a:latin typeface="Droid Serif Bold"/>
              </a:rPr>
              <a:t>Average Sales </a:t>
            </a:r>
          </a:p>
          <a:p>
            <a:pPr>
              <a:lnSpc>
                <a:spcPts val="4927"/>
              </a:lnSpc>
              <a:spcBef>
                <a:spcPct val="0"/>
              </a:spcBef>
            </a:pPr>
            <a:r>
              <a:rPr lang="en-US" sz="3241">
                <a:solidFill>
                  <a:srgbClr val="000000"/>
                </a:solidFill>
                <a:latin typeface="Droid Serif Bold"/>
              </a:rPr>
              <a:t>We will calculate the average Total Price per each cohort date &amp; cohort index.</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12434448" y="3287462"/>
            <a:ext cx="13412715" cy="10900879"/>
          </a:xfrm>
          <a:custGeom>
            <a:avLst/>
            <a:gdLst/>
            <a:ahLst/>
            <a:cxnLst/>
            <a:rect r="r" b="b" t="t" l="l"/>
            <a:pathLst>
              <a:path h="10900879" w="13412715">
                <a:moveTo>
                  <a:pt x="0" y="0"/>
                </a:moveTo>
                <a:lnTo>
                  <a:pt x="13412715" y="0"/>
                </a:lnTo>
                <a:lnTo>
                  <a:pt x="13412715" y="10900879"/>
                </a:lnTo>
                <a:lnTo>
                  <a:pt x="0" y="10900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047487" y="408015"/>
            <a:ext cx="4211813" cy="906029"/>
          </a:xfrm>
          <a:custGeom>
            <a:avLst/>
            <a:gdLst/>
            <a:ahLst/>
            <a:cxnLst/>
            <a:rect r="r" b="b" t="t" l="l"/>
            <a:pathLst>
              <a:path h="906029" w="4211813">
                <a:moveTo>
                  <a:pt x="0" y="0"/>
                </a:moveTo>
                <a:lnTo>
                  <a:pt x="4211813" y="0"/>
                </a:lnTo>
                <a:lnTo>
                  <a:pt x="4211813" y="906029"/>
                </a:lnTo>
                <a:lnTo>
                  <a:pt x="0" y="906029"/>
                </a:lnTo>
                <a:lnTo>
                  <a:pt x="0" y="0"/>
                </a:lnTo>
                <a:close/>
              </a:path>
            </a:pathLst>
          </a:custGeom>
          <a:blipFill>
            <a:blip r:embed="rId5"/>
            <a:stretch>
              <a:fillRect l="0" t="0" r="0" b="0"/>
            </a:stretch>
          </a:blipFill>
        </p:spPr>
      </p:sp>
      <p:sp>
        <p:nvSpPr>
          <p:cNvPr name="Freeform 4" id="4"/>
          <p:cNvSpPr/>
          <p:nvPr/>
        </p:nvSpPr>
        <p:spPr>
          <a:xfrm flipH="false" flipV="false" rot="0">
            <a:off x="1028700" y="289360"/>
            <a:ext cx="7072203" cy="1143340"/>
          </a:xfrm>
          <a:custGeom>
            <a:avLst/>
            <a:gdLst/>
            <a:ahLst/>
            <a:cxnLst/>
            <a:rect r="r" b="b" t="t" l="l"/>
            <a:pathLst>
              <a:path h="1143340" w="7072203">
                <a:moveTo>
                  <a:pt x="0" y="0"/>
                </a:moveTo>
                <a:lnTo>
                  <a:pt x="7072203" y="0"/>
                </a:lnTo>
                <a:lnTo>
                  <a:pt x="7072203" y="1143339"/>
                </a:lnTo>
                <a:lnTo>
                  <a:pt x="0" y="1143339"/>
                </a:lnTo>
                <a:lnTo>
                  <a:pt x="0" y="0"/>
                </a:lnTo>
                <a:close/>
              </a:path>
            </a:pathLst>
          </a:custGeom>
          <a:blipFill>
            <a:blip r:embed="rId6"/>
            <a:stretch>
              <a:fillRect l="0" t="0" r="0" b="0"/>
            </a:stretch>
          </a:blipFill>
        </p:spPr>
      </p:sp>
      <p:sp>
        <p:nvSpPr>
          <p:cNvPr name="Freeform 5" id="5"/>
          <p:cNvSpPr/>
          <p:nvPr/>
        </p:nvSpPr>
        <p:spPr>
          <a:xfrm flipH="false" flipV="false" rot="0">
            <a:off x="338654" y="2153425"/>
            <a:ext cx="17610692" cy="8051332"/>
          </a:xfrm>
          <a:custGeom>
            <a:avLst/>
            <a:gdLst/>
            <a:ahLst/>
            <a:cxnLst/>
            <a:rect r="r" b="b" t="t" l="l"/>
            <a:pathLst>
              <a:path h="8051332" w="17610692">
                <a:moveTo>
                  <a:pt x="0" y="0"/>
                </a:moveTo>
                <a:lnTo>
                  <a:pt x="17610692" y="0"/>
                </a:lnTo>
                <a:lnTo>
                  <a:pt x="17610692" y="8051332"/>
                </a:lnTo>
                <a:lnTo>
                  <a:pt x="0" y="8051332"/>
                </a:lnTo>
                <a:lnTo>
                  <a:pt x="0" y="0"/>
                </a:lnTo>
                <a:close/>
              </a:path>
            </a:pathLst>
          </a:custGeom>
          <a:blipFill>
            <a:blip r:embed="rId7"/>
            <a:stretch>
              <a:fillRect l="0" t="0" r="0" b="0"/>
            </a:stretch>
          </a:blipFill>
        </p:spPr>
      </p:sp>
      <p:sp>
        <p:nvSpPr>
          <p:cNvPr name="TextBox 6" id="6"/>
          <p:cNvSpPr txBox="true"/>
          <p:nvPr/>
        </p:nvSpPr>
        <p:spPr>
          <a:xfrm rot="0">
            <a:off x="1028700" y="1499374"/>
            <a:ext cx="16230600" cy="539751"/>
          </a:xfrm>
          <a:prstGeom prst="rect">
            <a:avLst/>
          </a:prstGeom>
        </p:spPr>
        <p:txBody>
          <a:bodyPr anchor="t" rtlCol="false" tIns="0" lIns="0" bIns="0" rIns="0">
            <a:spAutoFit/>
          </a:bodyPr>
          <a:lstStyle/>
          <a:p>
            <a:pPr algn="ctr">
              <a:lnSpc>
                <a:spcPts val="4000"/>
              </a:lnSpc>
            </a:pPr>
            <a:r>
              <a:rPr lang="en-US" sz="4000">
                <a:solidFill>
                  <a:srgbClr val="8A4C8E"/>
                </a:solidFill>
                <a:latin typeface="Droid Serif Bold"/>
              </a:rPr>
              <a:t>3rd Cohort: Average Sales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8950">
            <a:off x="8709834" y="3465623"/>
            <a:ext cx="16222431" cy="13184412"/>
          </a:xfrm>
          <a:custGeom>
            <a:avLst/>
            <a:gdLst/>
            <a:ahLst/>
            <a:cxnLst/>
            <a:rect r="r" b="b" t="t" l="l"/>
            <a:pathLst>
              <a:path h="13184412" w="16222431">
                <a:moveTo>
                  <a:pt x="0" y="0"/>
                </a:moveTo>
                <a:lnTo>
                  <a:pt x="16222432" y="0"/>
                </a:lnTo>
                <a:lnTo>
                  <a:pt x="16222432" y="13184413"/>
                </a:lnTo>
                <a:lnTo>
                  <a:pt x="0" y="13184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3465560" y="4419917"/>
            <a:ext cx="11356880" cy="3292478"/>
          </a:xfrm>
          <a:prstGeom prst="rect">
            <a:avLst/>
          </a:prstGeom>
        </p:spPr>
        <p:txBody>
          <a:bodyPr anchor="t" rtlCol="false" tIns="0" lIns="0" bIns="0" rIns="0">
            <a:spAutoFit/>
          </a:bodyPr>
          <a:lstStyle/>
          <a:p>
            <a:pPr algn="ctr">
              <a:lnSpc>
                <a:spcPts val="8500"/>
              </a:lnSpc>
            </a:pPr>
            <a:r>
              <a:rPr lang="en-US" sz="8500">
                <a:solidFill>
                  <a:srgbClr val="283035"/>
                </a:solidFill>
                <a:latin typeface="Droid Serif Bold"/>
              </a:rPr>
              <a:t>Cohort Analysis Results </a:t>
            </a:r>
            <a:r>
              <a:rPr lang="en-US" sz="8500">
                <a:solidFill>
                  <a:srgbClr val="283035"/>
                </a:solidFill>
                <a:latin typeface="Droid Serif"/>
              </a:rPr>
              <a:t> </a:t>
            </a:r>
          </a:p>
          <a:p>
            <a:pPr algn="ctr">
              <a:lnSpc>
                <a:spcPts val="8500"/>
              </a:lnSpc>
            </a:pPr>
          </a:p>
        </p:txBody>
      </p:sp>
      <p:sp>
        <p:nvSpPr>
          <p:cNvPr name="Freeform 4" id="4"/>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5" id="5"/>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13077169" y="3479086"/>
            <a:ext cx="12849367" cy="10443031"/>
          </a:xfrm>
          <a:custGeom>
            <a:avLst/>
            <a:gdLst/>
            <a:ahLst/>
            <a:cxnLst/>
            <a:rect r="r" b="b" t="t" l="l"/>
            <a:pathLst>
              <a:path h="10443031" w="12849367">
                <a:moveTo>
                  <a:pt x="0" y="0"/>
                </a:moveTo>
                <a:lnTo>
                  <a:pt x="12849368" y="0"/>
                </a:lnTo>
                <a:lnTo>
                  <a:pt x="12849368" y="10443032"/>
                </a:lnTo>
                <a:lnTo>
                  <a:pt x="0" y="104430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TextBox 5" id="5"/>
          <p:cNvSpPr txBox="true"/>
          <p:nvPr/>
        </p:nvSpPr>
        <p:spPr>
          <a:xfrm rot="0">
            <a:off x="2291031" y="2808273"/>
            <a:ext cx="13705937" cy="6861774"/>
          </a:xfrm>
          <a:prstGeom prst="rect">
            <a:avLst/>
          </a:prstGeom>
        </p:spPr>
        <p:txBody>
          <a:bodyPr anchor="t" rtlCol="false" tIns="0" lIns="0" bIns="0" rIns="0">
            <a:spAutoFit/>
          </a:bodyPr>
          <a:lstStyle/>
          <a:p>
            <a:pPr algn="just">
              <a:lnSpc>
                <a:spcPts val="5776"/>
              </a:lnSpc>
            </a:pPr>
            <a:r>
              <a:rPr lang="en-US" sz="3800">
                <a:solidFill>
                  <a:srgbClr val="000000"/>
                </a:solidFill>
                <a:latin typeface="Droid Serif Bold"/>
              </a:rPr>
              <a:t>The cohorts analysis hows that people tend to buy more during the end-of-year season. If businesses communicate well and build relationships, customers who shop during specific seasons might become regular buyers. It's not just about getting new customers; keeping the ones you already have is just as important.</a:t>
            </a:r>
          </a:p>
          <a:p>
            <a:pPr algn="just">
              <a:lnSpc>
                <a:spcPts val="4629"/>
              </a:lnSpc>
            </a:pPr>
          </a:p>
          <a:p>
            <a:pPr>
              <a:lnSpc>
                <a:spcPts val="4629"/>
              </a:lnSpc>
            </a:pPr>
          </a:p>
          <a:p>
            <a:pPr>
              <a:lnSpc>
                <a:spcPts val="4629"/>
              </a:lnSpc>
              <a:spcBef>
                <a:spcPct val="0"/>
              </a:spcBef>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8950">
            <a:off x="8709834" y="3465623"/>
            <a:ext cx="16222431" cy="13184412"/>
          </a:xfrm>
          <a:custGeom>
            <a:avLst/>
            <a:gdLst/>
            <a:ahLst/>
            <a:cxnLst/>
            <a:rect r="r" b="b" t="t" l="l"/>
            <a:pathLst>
              <a:path h="13184412" w="16222431">
                <a:moveTo>
                  <a:pt x="0" y="0"/>
                </a:moveTo>
                <a:lnTo>
                  <a:pt x="16222432" y="0"/>
                </a:lnTo>
                <a:lnTo>
                  <a:pt x="16222432" y="13184413"/>
                </a:lnTo>
                <a:lnTo>
                  <a:pt x="0" y="13184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3465560" y="4419917"/>
            <a:ext cx="11356880" cy="2216153"/>
          </a:xfrm>
          <a:prstGeom prst="rect">
            <a:avLst/>
          </a:prstGeom>
        </p:spPr>
        <p:txBody>
          <a:bodyPr anchor="t" rtlCol="false" tIns="0" lIns="0" bIns="0" rIns="0">
            <a:spAutoFit/>
          </a:bodyPr>
          <a:lstStyle/>
          <a:p>
            <a:pPr algn="ctr">
              <a:lnSpc>
                <a:spcPts val="8500"/>
              </a:lnSpc>
            </a:pPr>
            <a:r>
              <a:rPr lang="en-US" sz="8500">
                <a:solidFill>
                  <a:srgbClr val="283035"/>
                </a:solidFill>
                <a:latin typeface="Droid Serif Bold"/>
              </a:rPr>
              <a:t>Conclusion</a:t>
            </a:r>
            <a:r>
              <a:rPr lang="en-US" sz="8500">
                <a:solidFill>
                  <a:srgbClr val="283035"/>
                </a:solidFill>
                <a:latin typeface="Droid Serif"/>
              </a:rPr>
              <a:t> </a:t>
            </a:r>
          </a:p>
          <a:p>
            <a:pPr algn="ctr">
              <a:lnSpc>
                <a:spcPts val="8500"/>
              </a:lnSpc>
            </a:pPr>
          </a:p>
        </p:txBody>
      </p:sp>
      <p:sp>
        <p:nvSpPr>
          <p:cNvPr name="Freeform 4" id="4"/>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5" id="5"/>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13028820" y="3464671"/>
            <a:ext cx="12891745" cy="10477473"/>
          </a:xfrm>
          <a:custGeom>
            <a:avLst/>
            <a:gdLst/>
            <a:ahLst/>
            <a:cxnLst/>
            <a:rect r="r" b="b" t="t" l="l"/>
            <a:pathLst>
              <a:path h="10477473" w="12891745">
                <a:moveTo>
                  <a:pt x="0" y="0"/>
                </a:moveTo>
                <a:lnTo>
                  <a:pt x="12891746" y="0"/>
                </a:lnTo>
                <a:lnTo>
                  <a:pt x="12891746" y="10477473"/>
                </a:lnTo>
                <a:lnTo>
                  <a:pt x="0" y="104774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TextBox 5" id="5"/>
          <p:cNvSpPr txBox="true"/>
          <p:nvPr/>
        </p:nvSpPr>
        <p:spPr>
          <a:xfrm rot="0">
            <a:off x="1258189" y="2704157"/>
            <a:ext cx="14755979" cy="7587374"/>
          </a:xfrm>
          <a:prstGeom prst="rect">
            <a:avLst/>
          </a:prstGeom>
        </p:spPr>
        <p:txBody>
          <a:bodyPr anchor="t" rtlCol="false" tIns="0" lIns="0" bIns="0" rIns="0">
            <a:spAutoFit/>
          </a:bodyPr>
          <a:lstStyle/>
          <a:p>
            <a:pPr algn="just">
              <a:lnSpc>
                <a:spcPts val="5495"/>
              </a:lnSpc>
            </a:pPr>
          </a:p>
          <a:p>
            <a:pPr algn="just">
              <a:lnSpc>
                <a:spcPts val="5495"/>
              </a:lnSpc>
            </a:pPr>
          </a:p>
          <a:p>
            <a:pPr algn="just">
              <a:lnSpc>
                <a:spcPts val="5495"/>
              </a:lnSpc>
            </a:pPr>
            <a:r>
              <a:rPr lang="en-US" sz="3053">
                <a:solidFill>
                  <a:srgbClr val="000000"/>
                </a:solidFill>
                <a:latin typeface="Droid Serif Bold"/>
              </a:rPr>
              <a:t>The project investigated customer behavior using RFM analysis, K-means clustering, and cohorts analysis. We found that the outcomes of K-means and RFM segmentation are similar.</a:t>
            </a:r>
          </a:p>
          <a:p>
            <a:pPr algn="just">
              <a:lnSpc>
                <a:spcPts val="5495"/>
              </a:lnSpc>
            </a:pPr>
            <a:r>
              <a:rPr lang="en-US" sz="3053">
                <a:solidFill>
                  <a:srgbClr val="000000"/>
                </a:solidFill>
                <a:latin typeface="Droid Serif Bold"/>
              </a:rPr>
              <a:t>The acquired insights offer practical strategies for focused marketing and enhanced customer engagement.</a:t>
            </a:r>
          </a:p>
          <a:p>
            <a:pPr algn="just">
              <a:lnSpc>
                <a:spcPts val="5495"/>
              </a:lnSpc>
            </a:pPr>
          </a:p>
          <a:p>
            <a:pPr algn="just">
              <a:lnSpc>
                <a:spcPts val="5495"/>
              </a:lnSpc>
            </a:pPr>
          </a:p>
          <a:p>
            <a:pPr>
              <a:lnSpc>
                <a:spcPts val="5495"/>
              </a:lnSpc>
            </a:pPr>
          </a:p>
          <a:p>
            <a:pPr>
              <a:lnSpc>
                <a:spcPts val="5495"/>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7691" y="-886608"/>
            <a:ext cx="3492783" cy="3492783"/>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F6F6"/>
            </a:solidFill>
          </p:spPr>
        </p:sp>
      </p:grpSp>
      <p:sp>
        <p:nvSpPr>
          <p:cNvPr name="TextBox 4" id="4"/>
          <p:cNvSpPr txBox="true"/>
          <p:nvPr/>
        </p:nvSpPr>
        <p:spPr>
          <a:xfrm rot="0">
            <a:off x="3415830" y="4388148"/>
            <a:ext cx="12687008" cy="1190615"/>
          </a:xfrm>
          <a:prstGeom prst="rect">
            <a:avLst/>
          </a:prstGeom>
        </p:spPr>
        <p:txBody>
          <a:bodyPr anchor="t" rtlCol="false" tIns="0" lIns="0" bIns="0" rIns="0">
            <a:spAutoFit/>
          </a:bodyPr>
          <a:lstStyle/>
          <a:p>
            <a:pPr>
              <a:lnSpc>
                <a:spcPts val="8999"/>
              </a:lnSpc>
            </a:pPr>
            <a:r>
              <a:rPr lang="en-US" sz="8999">
                <a:solidFill>
                  <a:srgbClr val="283035"/>
                </a:solidFill>
                <a:latin typeface="PT Serif Bold"/>
              </a:rPr>
              <a:t>Thanks for Listening</a:t>
            </a:r>
          </a:p>
        </p:txBody>
      </p:sp>
      <p:sp>
        <p:nvSpPr>
          <p:cNvPr name="Freeform 5" id="5"/>
          <p:cNvSpPr/>
          <p:nvPr/>
        </p:nvSpPr>
        <p:spPr>
          <a:xfrm flipH="false" flipV="false" rot="-1478950">
            <a:off x="9539312" y="3694794"/>
            <a:ext cx="16222431" cy="13184412"/>
          </a:xfrm>
          <a:custGeom>
            <a:avLst/>
            <a:gdLst/>
            <a:ahLst/>
            <a:cxnLst/>
            <a:rect r="r" b="b" t="t" l="l"/>
            <a:pathLst>
              <a:path h="13184412" w="16222431">
                <a:moveTo>
                  <a:pt x="0" y="0"/>
                </a:moveTo>
                <a:lnTo>
                  <a:pt x="16222431" y="0"/>
                </a:lnTo>
                <a:lnTo>
                  <a:pt x="16222431" y="13184412"/>
                </a:lnTo>
                <a:lnTo>
                  <a:pt x="0" y="131844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220028">
            <a:off x="-6097575" y="-6422637"/>
            <a:ext cx="14943376" cy="12144889"/>
          </a:xfrm>
          <a:custGeom>
            <a:avLst/>
            <a:gdLst/>
            <a:ahLst/>
            <a:cxnLst/>
            <a:rect r="r" b="b" t="t" l="l"/>
            <a:pathLst>
              <a:path h="12144889" w="14943376">
                <a:moveTo>
                  <a:pt x="0" y="0"/>
                </a:moveTo>
                <a:lnTo>
                  <a:pt x="14943376" y="0"/>
                </a:lnTo>
                <a:lnTo>
                  <a:pt x="14943376" y="12144890"/>
                </a:lnTo>
                <a:lnTo>
                  <a:pt x="0" y="12144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8668694" y="4751048"/>
            <a:ext cx="14943376" cy="12144889"/>
          </a:xfrm>
          <a:custGeom>
            <a:avLst/>
            <a:gdLst/>
            <a:ahLst/>
            <a:cxnLst/>
            <a:rect r="r" b="b" t="t" l="l"/>
            <a:pathLst>
              <a:path h="12144889" w="14943376">
                <a:moveTo>
                  <a:pt x="0" y="0"/>
                </a:moveTo>
                <a:lnTo>
                  <a:pt x="14943376" y="0"/>
                </a:lnTo>
                <a:lnTo>
                  <a:pt x="14943376" y="12144890"/>
                </a:lnTo>
                <a:lnTo>
                  <a:pt x="0" y="12144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TextBox 5" id="5"/>
          <p:cNvSpPr txBox="true"/>
          <p:nvPr/>
        </p:nvSpPr>
        <p:spPr>
          <a:xfrm rot="0">
            <a:off x="5985753" y="2317155"/>
            <a:ext cx="5592217" cy="781050"/>
          </a:xfrm>
          <a:prstGeom prst="rect">
            <a:avLst/>
          </a:prstGeom>
        </p:spPr>
        <p:txBody>
          <a:bodyPr anchor="t" rtlCol="false" tIns="0" lIns="0" bIns="0" rIns="0">
            <a:spAutoFit/>
          </a:bodyPr>
          <a:lstStyle/>
          <a:p>
            <a:pPr algn="ctr">
              <a:lnSpc>
                <a:spcPts val="6299"/>
              </a:lnSpc>
            </a:pPr>
            <a:r>
              <a:rPr lang="en-US" sz="4500">
                <a:solidFill>
                  <a:srgbClr val="000000"/>
                </a:solidFill>
                <a:latin typeface="Droid Serif Bold"/>
              </a:rPr>
              <a:t>Problem Statement</a:t>
            </a:r>
          </a:p>
        </p:txBody>
      </p:sp>
      <p:sp>
        <p:nvSpPr>
          <p:cNvPr name="TextBox 6" id="6"/>
          <p:cNvSpPr txBox="true"/>
          <p:nvPr/>
        </p:nvSpPr>
        <p:spPr>
          <a:xfrm rot="0">
            <a:off x="0" y="3679000"/>
            <a:ext cx="18288000" cy="1738252"/>
          </a:xfrm>
          <a:prstGeom prst="rect">
            <a:avLst/>
          </a:prstGeom>
        </p:spPr>
        <p:txBody>
          <a:bodyPr anchor="t" rtlCol="false" tIns="0" lIns="0" bIns="0" rIns="0">
            <a:spAutoFit/>
          </a:bodyPr>
          <a:lstStyle/>
          <a:p>
            <a:pPr algn="ctr">
              <a:lnSpc>
                <a:spcPts val="7224"/>
              </a:lnSpc>
            </a:pPr>
            <a:r>
              <a:rPr lang="en-US" sz="3612">
                <a:solidFill>
                  <a:srgbClr val="000000"/>
                </a:solidFill>
                <a:latin typeface="PT Serif Bold"/>
              </a:rPr>
              <a:t>In the retail industry, it is crucial for businesses to comprehend the value obtained from each customer.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8668694" y="4751048"/>
            <a:ext cx="14943376" cy="12144889"/>
          </a:xfrm>
          <a:custGeom>
            <a:avLst/>
            <a:gdLst/>
            <a:ahLst/>
            <a:cxnLst/>
            <a:rect r="r" b="b" t="t" l="l"/>
            <a:pathLst>
              <a:path h="12144889" w="14943376">
                <a:moveTo>
                  <a:pt x="0" y="0"/>
                </a:moveTo>
                <a:lnTo>
                  <a:pt x="14943376" y="0"/>
                </a:lnTo>
                <a:lnTo>
                  <a:pt x="14943376" y="12144890"/>
                </a:lnTo>
                <a:lnTo>
                  <a:pt x="0" y="12144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TextBox 5" id="5"/>
          <p:cNvSpPr txBox="true"/>
          <p:nvPr/>
        </p:nvSpPr>
        <p:spPr>
          <a:xfrm rot="0">
            <a:off x="8037423" y="2298105"/>
            <a:ext cx="1488877" cy="873112"/>
          </a:xfrm>
          <a:prstGeom prst="rect">
            <a:avLst/>
          </a:prstGeom>
        </p:spPr>
        <p:txBody>
          <a:bodyPr anchor="t" rtlCol="false" tIns="0" lIns="0" bIns="0" rIns="0">
            <a:spAutoFit/>
          </a:bodyPr>
          <a:lstStyle/>
          <a:p>
            <a:pPr algn="ctr">
              <a:lnSpc>
                <a:spcPts val="7000"/>
              </a:lnSpc>
            </a:pPr>
            <a:r>
              <a:rPr lang="en-US" sz="5000">
                <a:solidFill>
                  <a:srgbClr val="000000"/>
                </a:solidFill>
                <a:latin typeface="Droid Serif Bold"/>
              </a:rPr>
              <a:t>Goal</a:t>
            </a:r>
          </a:p>
        </p:txBody>
      </p:sp>
      <p:sp>
        <p:nvSpPr>
          <p:cNvPr name="TextBox 6" id="6"/>
          <p:cNvSpPr txBox="true"/>
          <p:nvPr/>
        </p:nvSpPr>
        <p:spPr>
          <a:xfrm rot="0">
            <a:off x="0" y="3990317"/>
            <a:ext cx="18288000" cy="2795270"/>
          </a:xfrm>
          <a:prstGeom prst="rect">
            <a:avLst/>
          </a:prstGeom>
        </p:spPr>
        <p:txBody>
          <a:bodyPr anchor="t" rtlCol="false" tIns="0" lIns="0" bIns="0" rIns="0">
            <a:spAutoFit/>
          </a:bodyPr>
          <a:lstStyle/>
          <a:p>
            <a:pPr algn="ctr">
              <a:lnSpc>
                <a:spcPts val="7600"/>
              </a:lnSpc>
            </a:pPr>
            <a:r>
              <a:rPr lang="en-US" sz="3800">
                <a:solidFill>
                  <a:srgbClr val="000000"/>
                </a:solidFill>
                <a:latin typeface="PT Serif Bold"/>
              </a:rPr>
              <a:t>The aim of this project is to analyze the online retail dataset, understand customer behavior, do costumer segmentation in order to derive actionable insights for effective business strategies.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7901732" y="6928128"/>
            <a:ext cx="12028251" cy="9775688"/>
          </a:xfrm>
          <a:custGeom>
            <a:avLst/>
            <a:gdLst/>
            <a:ahLst/>
            <a:cxnLst/>
            <a:rect r="r" b="b" t="t" l="l"/>
            <a:pathLst>
              <a:path h="9775688" w="12028251">
                <a:moveTo>
                  <a:pt x="0" y="0"/>
                </a:moveTo>
                <a:lnTo>
                  <a:pt x="12028251" y="0"/>
                </a:lnTo>
                <a:lnTo>
                  <a:pt x="12028251" y="9775688"/>
                </a:lnTo>
                <a:lnTo>
                  <a:pt x="0" y="9775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Freeform 5" id="5"/>
          <p:cNvSpPr/>
          <p:nvPr/>
        </p:nvSpPr>
        <p:spPr>
          <a:xfrm flipH="false" flipV="false" rot="0">
            <a:off x="1582286" y="5821157"/>
            <a:ext cx="15123429" cy="3437143"/>
          </a:xfrm>
          <a:custGeom>
            <a:avLst/>
            <a:gdLst/>
            <a:ahLst/>
            <a:cxnLst/>
            <a:rect r="r" b="b" t="t" l="l"/>
            <a:pathLst>
              <a:path h="3437143" w="15123429">
                <a:moveTo>
                  <a:pt x="0" y="0"/>
                </a:moveTo>
                <a:lnTo>
                  <a:pt x="15123428" y="0"/>
                </a:lnTo>
                <a:lnTo>
                  <a:pt x="15123428" y="3437143"/>
                </a:lnTo>
                <a:lnTo>
                  <a:pt x="0" y="3437143"/>
                </a:lnTo>
                <a:lnTo>
                  <a:pt x="0" y="0"/>
                </a:lnTo>
                <a:close/>
              </a:path>
            </a:pathLst>
          </a:custGeom>
          <a:blipFill>
            <a:blip r:embed="rId6"/>
            <a:stretch>
              <a:fillRect l="0" t="0" r="0" b="0"/>
            </a:stretch>
          </a:blipFill>
        </p:spPr>
      </p:sp>
      <p:sp>
        <p:nvSpPr>
          <p:cNvPr name="TextBox 6" id="6"/>
          <p:cNvSpPr txBox="true"/>
          <p:nvPr/>
        </p:nvSpPr>
        <p:spPr>
          <a:xfrm rot="0">
            <a:off x="7920707" y="1900189"/>
            <a:ext cx="2446586" cy="873112"/>
          </a:xfrm>
          <a:prstGeom prst="rect">
            <a:avLst/>
          </a:prstGeom>
        </p:spPr>
        <p:txBody>
          <a:bodyPr anchor="t" rtlCol="false" tIns="0" lIns="0" bIns="0" rIns="0">
            <a:spAutoFit/>
          </a:bodyPr>
          <a:lstStyle/>
          <a:p>
            <a:pPr algn="ctr">
              <a:lnSpc>
                <a:spcPts val="7000"/>
              </a:lnSpc>
            </a:pPr>
            <a:r>
              <a:rPr lang="en-US" sz="5000">
                <a:solidFill>
                  <a:srgbClr val="000000"/>
                </a:solidFill>
                <a:latin typeface="Droid Serif Bold"/>
              </a:rPr>
              <a:t>Dataset</a:t>
            </a:r>
          </a:p>
        </p:txBody>
      </p:sp>
      <p:sp>
        <p:nvSpPr>
          <p:cNvPr name="TextBox 7" id="7"/>
          <p:cNvSpPr txBox="true"/>
          <p:nvPr/>
        </p:nvSpPr>
        <p:spPr>
          <a:xfrm rot="0">
            <a:off x="1582286" y="2973762"/>
            <a:ext cx="15112427" cy="2580259"/>
          </a:xfrm>
          <a:prstGeom prst="rect">
            <a:avLst/>
          </a:prstGeom>
        </p:spPr>
        <p:txBody>
          <a:bodyPr anchor="t" rtlCol="false" tIns="0" lIns="0" bIns="0" rIns="0">
            <a:spAutoFit/>
          </a:bodyPr>
          <a:lstStyle/>
          <a:p>
            <a:pPr algn="just">
              <a:lnSpc>
                <a:spcPts val="5168"/>
              </a:lnSpc>
            </a:pPr>
            <a:r>
              <a:rPr lang="en-US" sz="3800">
                <a:solidFill>
                  <a:srgbClr val="000000"/>
                </a:solidFill>
                <a:latin typeface="Droid Serif Bold"/>
              </a:rPr>
              <a:t>This is a transnational data set between 01/12/2010 and 09/12/2011 for a UK-based and registered non-store online retail.</a:t>
            </a:r>
          </a:p>
          <a:p>
            <a:pPr algn="just">
              <a:lnSpc>
                <a:spcPts val="5168"/>
              </a:lnSpc>
            </a:pPr>
            <a:r>
              <a:rPr lang="en-US" sz="3800">
                <a:solidFill>
                  <a:srgbClr val="000000"/>
                </a:solidFill>
                <a:latin typeface="Droid Serif Bold"/>
              </a:rPr>
              <a:t>It consists of 8 columns &amp; more than 541000 rows.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75254" y="2899613"/>
            <a:ext cx="15537492" cy="6502399"/>
          </a:xfrm>
          <a:prstGeom prst="rect">
            <a:avLst/>
          </a:prstGeom>
        </p:spPr>
        <p:txBody>
          <a:bodyPr anchor="t" rtlCol="false" tIns="0" lIns="0" bIns="0" rIns="0">
            <a:spAutoFit/>
          </a:bodyPr>
          <a:lstStyle/>
          <a:p>
            <a:pPr algn="ctr">
              <a:lnSpc>
                <a:spcPts val="8499"/>
              </a:lnSpc>
            </a:pPr>
          </a:p>
          <a:p>
            <a:pPr algn="ctr">
              <a:lnSpc>
                <a:spcPts val="8499"/>
              </a:lnSpc>
            </a:pPr>
            <a:r>
              <a:rPr lang="en-US" sz="8499">
                <a:solidFill>
                  <a:srgbClr val="283035"/>
                </a:solidFill>
                <a:latin typeface="PT Serif Bold"/>
              </a:rPr>
              <a:t>Data Cleaning &amp; </a:t>
            </a:r>
          </a:p>
          <a:p>
            <a:pPr algn="ctr">
              <a:lnSpc>
                <a:spcPts val="8499"/>
              </a:lnSpc>
            </a:pPr>
            <a:r>
              <a:rPr lang="en-US" sz="8499">
                <a:solidFill>
                  <a:srgbClr val="283035"/>
                </a:solidFill>
                <a:latin typeface="PT Serif Bold"/>
              </a:rPr>
              <a:t>Exploratory Data Analysis </a:t>
            </a:r>
          </a:p>
          <a:p>
            <a:pPr algn="ctr">
              <a:lnSpc>
                <a:spcPts val="8499"/>
              </a:lnSpc>
            </a:pPr>
          </a:p>
          <a:p>
            <a:pPr algn="ctr">
              <a:lnSpc>
                <a:spcPts val="8499"/>
              </a:lnSpc>
            </a:pPr>
          </a:p>
          <a:p>
            <a:pPr algn="ctr">
              <a:lnSpc>
                <a:spcPts val="8499"/>
              </a:lnSpc>
            </a:pPr>
          </a:p>
        </p:txBody>
      </p:sp>
      <p:sp>
        <p:nvSpPr>
          <p:cNvPr name="TextBox 3" id="3"/>
          <p:cNvSpPr txBox="true"/>
          <p:nvPr/>
        </p:nvSpPr>
        <p:spPr>
          <a:xfrm rot="0">
            <a:off x="467786" y="9633020"/>
            <a:ext cx="155377" cy="391796"/>
          </a:xfrm>
          <a:prstGeom prst="rect">
            <a:avLst/>
          </a:prstGeom>
        </p:spPr>
        <p:txBody>
          <a:bodyPr anchor="t" rtlCol="false" tIns="0" lIns="0" bIns="0" rIns="0">
            <a:spAutoFit/>
          </a:bodyPr>
          <a:lstStyle/>
          <a:p>
            <a:pPr algn="ctr">
              <a:lnSpc>
                <a:spcPts val="3079"/>
              </a:lnSpc>
            </a:pPr>
            <a:r>
              <a:rPr lang="en-US" sz="2199">
                <a:solidFill>
                  <a:srgbClr val="283035"/>
                </a:solidFill>
                <a:latin typeface="Arimo"/>
              </a:rPr>
              <a:t>2</a:t>
            </a:r>
          </a:p>
        </p:txBody>
      </p:sp>
      <p:sp>
        <p:nvSpPr>
          <p:cNvPr name="Freeform 4" id="4"/>
          <p:cNvSpPr/>
          <p:nvPr/>
        </p:nvSpPr>
        <p:spPr>
          <a:xfrm flipH="false" flipV="false" rot="2783229">
            <a:off x="13888879" y="2101283"/>
            <a:ext cx="14943376" cy="12144889"/>
          </a:xfrm>
          <a:custGeom>
            <a:avLst/>
            <a:gdLst/>
            <a:ahLst/>
            <a:cxnLst/>
            <a:rect r="r" b="b" t="t" l="l"/>
            <a:pathLst>
              <a:path h="12144889" w="14943376">
                <a:moveTo>
                  <a:pt x="0" y="0"/>
                </a:moveTo>
                <a:lnTo>
                  <a:pt x="14943376" y="0"/>
                </a:lnTo>
                <a:lnTo>
                  <a:pt x="14943376" y="12144889"/>
                </a:lnTo>
                <a:lnTo>
                  <a:pt x="0" y="12144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6" id="6"/>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10407342" y="4554549"/>
            <a:ext cx="14943376" cy="12144889"/>
          </a:xfrm>
          <a:custGeom>
            <a:avLst/>
            <a:gdLst/>
            <a:ahLst/>
            <a:cxnLst/>
            <a:rect r="r" b="b" t="t" l="l"/>
            <a:pathLst>
              <a:path h="12144889" w="14943376">
                <a:moveTo>
                  <a:pt x="0" y="0"/>
                </a:moveTo>
                <a:lnTo>
                  <a:pt x="14943376" y="0"/>
                </a:lnTo>
                <a:lnTo>
                  <a:pt x="14943376" y="12144889"/>
                </a:lnTo>
                <a:lnTo>
                  <a:pt x="0" y="12144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Freeform 5" id="5"/>
          <p:cNvSpPr/>
          <p:nvPr/>
        </p:nvSpPr>
        <p:spPr>
          <a:xfrm flipH="false" flipV="false" rot="0">
            <a:off x="12255457" y="3732518"/>
            <a:ext cx="6032543" cy="3477018"/>
          </a:xfrm>
          <a:custGeom>
            <a:avLst/>
            <a:gdLst/>
            <a:ahLst/>
            <a:cxnLst/>
            <a:rect r="r" b="b" t="t" l="l"/>
            <a:pathLst>
              <a:path h="3477018" w="6032543">
                <a:moveTo>
                  <a:pt x="0" y="0"/>
                </a:moveTo>
                <a:lnTo>
                  <a:pt x="6032543" y="0"/>
                </a:lnTo>
                <a:lnTo>
                  <a:pt x="6032543" y="3477018"/>
                </a:lnTo>
                <a:lnTo>
                  <a:pt x="0" y="3477018"/>
                </a:lnTo>
                <a:lnTo>
                  <a:pt x="0" y="0"/>
                </a:lnTo>
                <a:close/>
              </a:path>
            </a:pathLst>
          </a:custGeom>
          <a:blipFill>
            <a:blip r:embed="rId6"/>
            <a:stretch>
              <a:fillRect l="0" t="-526" r="0" b="-526"/>
            </a:stretch>
          </a:blipFill>
        </p:spPr>
      </p:sp>
      <p:sp>
        <p:nvSpPr>
          <p:cNvPr name="TextBox 6" id="6"/>
          <p:cNvSpPr txBox="true"/>
          <p:nvPr/>
        </p:nvSpPr>
        <p:spPr>
          <a:xfrm rot="0">
            <a:off x="579066" y="2391182"/>
            <a:ext cx="15548635" cy="873125"/>
          </a:xfrm>
          <a:prstGeom prst="rect">
            <a:avLst/>
          </a:prstGeom>
        </p:spPr>
        <p:txBody>
          <a:bodyPr anchor="t" rtlCol="false" tIns="0" lIns="0" bIns="0" rIns="0">
            <a:spAutoFit/>
          </a:bodyPr>
          <a:lstStyle/>
          <a:p>
            <a:pPr algn="ctr">
              <a:lnSpc>
                <a:spcPts val="7000"/>
              </a:lnSpc>
            </a:pPr>
            <a:r>
              <a:rPr lang="en-US" sz="5000">
                <a:solidFill>
                  <a:srgbClr val="000000"/>
                </a:solidFill>
                <a:latin typeface="Droid Serif Bold"/>
              </a:rPr>
              <a:t>Data Cleaning &amp;</a:t>
            </a:r>
            <a:r>
              <a:rPr lang="en-US" sz="5000">
                <a:solidFill>
                  <a:srgbClr val="000000"/>
                </a:solidFill>
                <a:latin typeface="Droid Serif Bold"/>
              </a:rPr>
              <a:t> </a:t>
            </a:r>
            <a:r>
              <a:rPr lang="en-US" sz="5000">
                <a:solidFill>
                  <a:srgbClr val="000000"/>
                </a:solidFill>
                <a:latin typeface="Droid Serif Bold"/>
              </a:rPr>
              <a:t>EDA</a:t>
            </a:r>
          </a:p>
        </p:txBody>
      </p:sp>
      <p:sp>
        <p:nvSpPr>
          <p:cNvPr name="Freeform 7" id="7"/>
          <p:cNvSpPr/>
          <p:nvPr/>
        </p:nvSpPr>
        <p:spPr>
          <a:xfrm flipH="false" flipV="false" rot="0">
            <a:off x="6000968" y="6111387"/>
            <a:ext cx="6286065" cy="3661263"/>
          </a:xfrm>
          <a:custGeom>
            <a:avLst/>
            <a:gdLst/>
            <a:ahLst/>
            <a:cxnLst/>
            <a:rect r="r" b="b" t="t" l="l"/>
            <a:pathLst>
              <a:path h="3661263" w="6286065">
                <a:moveTo>
                  <a:pt x="0" y="0"/>
                </a:moveTo>
                <a:lnTo>
                  <a:pt x="6286064" y="0"/>
                </a:lnTo>
                <a:lnTo>
                  <a:pt x="6286064" y="3661263"/>
                </a:lnTo>
                <a:lnTo>
                  <a:pt x="0" y="3661263"/>
                </a:lnTo>
                <a:lnTo>
                  <a:pt x="0" y="0"/>
                </a:lnTo>
                <a:close/>
              </a:path>
            </a:pathLst>
          </a:custGeom>
          <a:blipFill>
            <a:blip r:embed="rId7"/>
            <a:stretch>
              <a:fillRect l="0" t="0" r="0" b="0"/>
            </a:stretch>
          </a:blipFill>
        </p:spPr>
      </p:sp>
      <p:sp>
        <p:nvSpPr>
          <p:cNvPr name="TextBox 8" id="8"/>
          <p:cNvSpPr txBox="true"/>
          <p:nvPr/>
        </p:nvSpPr>
        <p:spPr>
          <a:xfrm rot="0">
            <a:off x="1003156" y="3800342"/>
            <a:ext cx="7350228" cy="3227070"/>
          </a:xfrm>
          <a:prstGeom prst="rect">
            <a:avLst/>
          </a:prstGeom>
        </p:spPr>
        <p:txBody>
          <a:bodyPr anchor="t" rtlCol="false" tIns="0" lIns="0" bIns="0" rIns="0">
            <a:spAutoFit/>
          </a:bodyPr>
          <a:lstStyle/>
          <a:p>
            <a:pPr algn="just">
              <a:lnSpc>
                <a:spcPts val="5549"/>
              </a:lnSpc>
            </a:pPr>
            <a:r>
              <a:rPr lang="en-US" sz="3699">
                <a:solidFill>
                  <a:srgbClr val="000000"/>
                </a:solidFill>
                <a:latin typeface="Droid Serif Bold"/>
              </a:rPr>
              <a:t>    Dealing with noisy data:</a:t>
            </a:r>
          </a:p>
          <a:p>
            <a:pPr algn="just" marL="734059" indent="-367030" lvl="1">
              <a:lnSpc>
                <a:spcPts val="5099"/>
              </a:lnSpc>
              <a:buFont typeface="Arial"/>
              <a:buChar char="•"/>
            </a:pPr>
            <a:r>
              <a:rPr lang="en-US" sz="3399">
                <a:solidFill>
                  <a:srgbClr val="000000"/>
                </a:solidFill>
                <a:latin typeface="Droid Serif Bold"/>
              </a:rPr>
              <a:t> </a:t>
            </a:r>
            <a:r>
              <a:rPr lang="en-US" sz="3399">
                <a:solidFill>
                  <a:srgbClr val="000000"/>
                </a:solidFill>
                <a:latin typeface="Droid Serif"/>
              </a:rPr>
              <a:t>Missing Values</a:t>
            </a:r>
          </a:p>
          <a:p>
            <a:pPr algn="just" marL="734059" indent="-367030" lvl="1">
              <a:lnSpc>
                <a:spcPts val="5099"/>
              </a:lnSpc>
              <a:buFont typeface="Arial"/>
              <a:buChar char="•"/>
            </a:pPr>
            <a:r>
              <a:rPr lang="en-US" sz="3399">
                <a:solidFill>
                  <a:srgbClr val="000000"/>
                </a:solidFill>
                <a:latin typeface="Droid Serif"/>
              </a:rPr>
              <a:t> 0 values</a:t>
            </a:r>
          </a:p>
          <a:p>
            <a:pPr algn="just" marL="734059" indent="-367030" lvl="1">
              <a:lnSpc>
                <a:spcPts val="5099"/>
              </a:lnSpc>
              <a:buFont typeface="Arial"/>
              <a:buChar char="•"/>
            </a:pPr>
            <a:r>
              <a:rPr lang="en-US" sz="3399">
                <a:solidFill>
                  <a:srgbClr val="000000"/>
                </a:solidFill>
                <a:latin typeface="Droid Serif"/>
              </a:rPr>
              <a:t> Duplicated</a:t>
            </a:r>
          </a:p>
          <a:p>
            <a:pPr algn="just" marL="734059" indent="-367030" lvl="1">
              <a:lnSpc>
                <a:spcPts val="5099"/>
              </a:lnSpc>
              <a:buFont typeface="Arial"/>
              <a:buChar char="•"/>
            </a:pPr>
            <a:r>
              <a:rPr lang="en-US" sz="3399">
                <a:solidFill>
                  <a:srgbClr val="000000"/>
                </a:solidFill>
                <a:latin typeface="Droid Serif"/>
              </a:rPr>
              <a:t>Typos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10656897" y="3970425"/>
            <a:ext cx="13728022" cy="11157138"/>
          </a:xfrm>
          <a:custGeom>
            <a:avLst/>
            <a:gdLst/>
            <a:ahLst/>
            <a:cxnLst/>
            <a:rect r="r" b="b" t="t" l="l"/>
            <a:pathLst>
              <a:path h="11157138" w="13728022">
                <a:moveTo>
                  <a:pt x="0" y="0"/>
                </a:moveTo>
                <a:lnTo>
                  <a:pt x="13728022" y="0"/>
                </a:lnTo>
                <a:lnTo>
                  <a:pt x="13728022" y="11157138"/>
                </a:lnTo>
                <a:lnTo>
                  <a:pt x="0" y="11157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4"/>
            <a:stretch>
              <a:fillRect l="0" t="0" r="0" b="0"/>
            </a:stretch>
          </a:blipFill>
        </p:spPr>
      </p:sp>
      <p:sp>
        <p:nvSpPr>
          <p:cNvPr name="Freeform 4" id="4"/>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5" id="5"/>
          <p:cNvSpPr/>
          <p:nvPr/>
        </p:nvSpPr>
        <p:spPr>
          <a:xfrm flipH="false" flipV="false" rot="0">
            <a:off x="5564169" y="3548527"/>
            <a:ext cx="7159662" cy="6150881"/>
          </a:xfrm>
          <a:custGeom>
            <a:avLst/>
            <a:gdLst/>
            <a:ahLst/>
            <a:cxnLst/>
            <a:rect r="r" b="b" t="t" l="l"/>
            <a:pathLst>
              <a:path h="6150881" w="7159662">
                <a:moveTo>
                  <a:pt x="0" y="0"/>
                </a:moveTo>
                <a:lnTo>
                  <a:pt x="7159662" y="0"/>
                </a:lnTo>
                <a:lnTo>
                  <a:pt x="7159662" y="6150882"/>
                </a:lnTo>
                <a:lnTo>
                  <a:pt x="0" y="6150882"/>
                </a:lnTo>
                <a:lnTo>
                  <a:pt x="0" y="0"/>
                </a:lnTo>
                <a:close/>
              </a:path>
            </a:pathLst>
          </a:custGeom>
          <a:blipFill>
            <a:blip r:embed="rId6"/>
            <a:stretch>
              <a:fillRect l="0" t="0" r="0" b="0"/>
            </a:stretch>
          </a:blipFill>
        </p:spPr>
      </p:sp>
      <p:sp>
        <p:nvSpPr>
          <p:cNvPr name="TextBox 6" id="6"/>
          <p:cNvSpPr txBox="true"/>
          <p:nvPr/>
        </p:nvSpPr>
        <p:spPr>
          <a:xfrm rot="0">
            <a:off x="4188842" y="2355217"/>
            <a:ext cx="9910316" cy="1749412"/>
          </a:xfrm>
          <a:prstGeom prst="rect">
            <a:avLst/>
          </a:prstGeom>
        </p:spPr>
        <p:txBody>
          <a:bodyPr anchor="t" rtlCol="false" tIns="0" lIns="0" bIns="0" rIns="0">
            <a:spAutoFit/>
          </a:bodyPr>
          <a:lstStyle/>
          <a:p>
            <a:pPr algn="ctr">
              <a:lnSpc>
                <a:spcPts val="7000"/>
              </a:lnSpc>
            </a:pPr>
            <a:r>
              <a:rPr lang="en-US" sz="5000">
                <a:solidFill>
                  <a:srgbClr val="000000"/>
                </a:solidFill>
                <a:latin typeface="PT Serif Bold"/>
              </a:rPr>
              <a:t>Exploring Customers by Country</a:t>
            </a:r>
          </a:p>
          <a:p>
            <a:pPr algn="ctr">
              <a:lnSpc>
                <a:spcPts val="70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DAF1v5I8fkQ</dc:identifier>
  <dcterms:modified xsi:type="dcterms:W3CDTF">2011-08-01T06:04:30Z</dcterms:modified>
  <cp:revision>1</cp:revision>
  <dc:title>RFM PROJECT</dc:title>
</cp:coreProperties>
</file>